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14"/>
  </p:notesMasterIdLst>
  <p:handoutMasterIdLst>
    <p:handoutMasterId r:id="rId15"/>
  </p:handoutMasterIdLst>
  <p:sldIdLst>
    <p:sldId id="256" r:id="rId2"/>
    <p:sldId id="805" r:id="rId3"/>
    <p:sldId id="325" r:id="rId4"/>
    <p:sldId id="800" r:id="rId5"/>
    <p:sldId id="802" r:id="rId6"/>
    <p:sldId id="301" r:id="rId7"/>
    <p:sldId id="285" r:id="rId8"/>
    <p:sldId id="287" r:id="rId9"/>
    <p:sldId id="801" r:id="rId10"/>
    <p:sldId id="803" r:id="rId11"/>
    <p:sldId id="359" r:id="rId12"/>
    <p:sldId id="30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8E8B75-EE15-41FA-99CE-E4727FE45598}">
          <p14:sldIdLst>
            <p14:sldId id="256"/>
            <p14:sldId id="805"/>
            <p14:sldId id="325"/>
            <p14:sldId id="800"/>
            <p14:sldId id="802"/>
            <p14:sldId id="301"/>
            <p14:sldId id="285"/>
            <p14:sldId id="287"/>
            <p14:sldId id="801"/>
            <p14:sldId id="803"/>
            <p14:sldId id="359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őrincz András" initials="LA" lastIdx="7" clrIdx="0">
    <p:extLst>
      <p:ext uri="{19B8F6BF-5375-455C-9EA6-DF929625EA0E}">
        <p15:presenceInfo xmlns:p15="http://schemas.microsoft.com/office/powerpoint/2012/main" userId="9d7c035679db0f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94"/>
    <a:srgbClr val="136E9D"/>
    <a:srgbClr val="AE1C46"/>
    <a:srgbClr val="AA0535"/>
    <a:srgbClr val="A90233"/>
    <a:srgbClr val="3333CC"/>
    <a:srgbClr val="58595B"/>
    <a:srgbClr val="00AFAA"/>
    <a:srgbClr val="009E83"/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027" autoAdjust="0"/>
  </p:normalViewPr>
  <p:slideViewPr>
    <p:cSldViewPr>
      <p:cViewPr varScale="1">
        <p:scale>
          <a:sx n="115" d="100"/>
          <a:sy n="115" d="100"/>
        </p:scale>
        <p:origin x="1476" y="84"/>
      </p:cViewPr>
      <p:guideLst>
        <p:guide orient="horz"/>
        <p:guide pos="2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468DD1-79CB-4E59-966F-E27256E18564}" type="doc">
      <dgm:prSet loTypeId="urn:microsoft.com/office/officeart/2005/8/layout/bProcess2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8683A3F8-F714-4F40-A6A9-FA5C3B4ABFB8}">
      <dgm:prSet custT="1"/>
      <dgm:spPr/>
      <dgm:t>
        <a:bodyPr/>
        <a:lstStyle/>
        <a:p>
          <a:pPr rtl="0"/>
          <a:r>
            <a:rPr lang="hu-HU" sz="3600" b="0" cap="none" spc="0" dirty="0" err="1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This</a:t>
          </a:r>
          <a:r>
            <a:rPr lang="hu-HU" sz="3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 </a:t>
          </a:r>
        </a:p>
      </dgm:t>
    </dgm:pt>
    <dgm:pt modelId="{77C5F0ED-4248-4FD1-958F-6CEBBD9751C3}" type="parTrans" cxnId="{ED7F3096-BE29-4CFB-89D1-821E2EA45BBB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73BC7DD0-204C-4281-B5E0-98A63565DBDA}" type="sibTrans" cxnId="{ED7F3096-BE29-4CFB-89D1-821E2EA45BBB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2A552D2D-6429-49D7-980B-4476DFE21AF6}">
      <dgm:prSet custT="1"/>
      <dgm:spPr/>
      <dgm:t>
        <a:bodyPr/>
        <a:lstStyle/>
        <a:p>
          <a:pPr rtl="0"/>
          <a:r>
            <a:rPr lang="hu-HU" sz="2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is </a:t>
          </a:r>
          <a:r>
            <a:rPr lang="hu-HU" sz="2400" b="0" cap="none" spc="0" dirty="0" err="1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the</a:t>
          </a:r>
          <a:endParaRPr lang="hu-HU" sz="2400" b="0" cap="none" spc="0" dirty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13EDF78F-E1FF-43C4-8004-66F24CE9A402}" type="parTrans" cxnId="{C4BD99E6-F400-4626-95AC-0EB7ECF5CE73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C7F300BE-5897-458A-AD86-6A69E34D510D}" type="sibTrans" cxnId="{C4BD99E6-F400-4626-95AC-0EB7ECF5CE73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B487D763-1201-476B-BFFE-F23CE8576865}">
      <dgm:prSet custT="1"/>
      <dgm:spPr/>
      <dgm:t>
        <a:bodyPr/>
        <a:lstStyle/>
        <a:p>
          <a:pPr rtl="0"/>
          <a:r>
            <a:rPr lang="hu-HU" sz="3200" b="0" cap="none" spc="0" baseline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End!</a:t>
          </a:r>
          <a:endParaRPr lang="hu-HU" sz="3200" b="0" cap="none" spc="0" baseline="0" dirty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51153719-BBC6-43CD-90F9-0BE233996068}" type="parTrans" cxnId="{170B9CE4-AA27-491D-91EE-84A909B02299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F3C8C1FB-679D-4BE5-A602-353997E8FD3E}" type="sibTrans" cxnId="{170B9CE4-AA27-491D-91EE-84A909B02299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BF7B0A03-5B17-418A-83CE-BE7D4A38A042}" type="pres">
      <dgm:prSet presAssocID="{B7468DD1-79CB-4E59-966F-E27256E18564}" presName="diagram" presStyleCnt="0">
        <dgm:presLayoutVars>
          <dgm:dir/>
          <dgm:resizeHandles/>
        </dgm:presLayoutVars>
      </dgm:prSet>
      <dgm:spPr/>
      <dgm:t>
        <a:bodyPr/>
        <a:lstStyle/>
        <a:p>
          <a:endParaRPr lang="hu-HU"/>
        </a:p>
      </dgm:t>
    </dgm:pt>
    <dgm:pt modelId="{992E5BB9-EE20-4DF8-B00A-C1C583A68293}" type="pres">
      <dgm:prSet presAssocID="{8683A3F8-F714-4F40-A6A9-FA5C3B4ABFB8}" presName="firstNode" presStyleLbl="node1" presStyleIdx="0" presStyleCnt="3" custLinFactNeighborX="-38683" custLinFactNeighborY="32550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7320B337-B813-449D-BE5E-A89107F3F745}" type="pres">
      <dgm:prSet presAssocID="{73BC7DD0-204C-4281-B5E0-98A63565DBDA}" presName="sibTrans" presStyleLbl="sibTrans2D1" presStyleIdx="0" presStyleCnt="2"/>
      <dgm:spPr/>
      <dgm:t>
        <a:bodyPr/>
        <a:lstStyle/>
        <a:p>
          <a:endParaRPr lang="hu-HU"/>
        </a:p>
      </dgm:t>
    </dgm:pt>
    <dgm:pt modelId="{70C31B3A-494E-468F-8CA7-0AE7F6D43AC2}" type="pres">
      <dgm:prSet presAssocID="{2A552D2D-6429-49D7-980B-4476DFE21AF6}" presName="middleNode" presStyleCnt="0"/>
      <dgm:spPr/>
    </dgm:pt>
    <dgm:pt modelId="{BA74E3B2-E729-4C1C-8536-729B4E84F1C2}" type="pres">
      <dgm:prSet presAssocID="{2A552D2D-6429-49D7-980B-4476DFE21AF6}" presName="padding" presStyleLbl="node1" presStyleIdx="0" presStyleCnt="3"/>
      <dgm:spPr/>
    </dgm:pt>
    <dgm:pt modelId="{91EA8168-2735-402A-8A1F-3F42B7BCE8BE}" type="pres">
      <dgm:prSet presAssocID="{2A552D2D-6429-49D7-980B-4476DFE21AF6}" presName="shape" presStyleLbl="node1" presStyleIdx="1" presStyleCnt="3" custLinFactX="29893" custLinFactNeighborX="100000" custLinFactNeighborY="-91327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914AAAF2-6BFA-4BFE-AFB3-FD17A3DE15FE}" type="pres">
      <dgm:prSet presAssocID="{C7F300BE-5897-458A-AD86-6A69E34D510D}" presName="sibTrans" presStyleLbl="sibTrans2D1" presStyleIdx="1" presStyleCnt="2"/>
      <dgm:spPr/>
      <dgm:t>
        <a:bodyPr/>
        <a:lstStyle/>
        <a:p>
          <a:endParaRPr lang="hu-HU"/>
        </a:p>
      </dgm:t>
    </dgm:pt>
    <dgm:pt modelId="{23FE1B70-F8D3-4044-8672-82CC78D65261}" type="pres">
      <dgm:prSet presAssocID="{B487D763-1201-476B-BFFE-F23CE8576865}" presName="lastNode" presStyleLbl="node1" presStyleIdx="2" presStyleCnt="3" custLinFactNeighborX="58022" custLinFactNeighborY="-16336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CA7259AA-1A8A-4E81-ACC2-F46D4340D80C}" type="presOf" srcId="{C7F300BE-5897-458A-AD86-6A69E34D510D}" destId="{914AAAF2-6BFA-4BFE-AFB3-FD17A3DE15FE}" srcOrd="0" destOrd="0" presId="urn:microsoft.com/office/officeart/2005/8/layout/bProcess2"/>
    <dgm:cxn modelId="{AB37D3B8-8BDD-45B5-94BD-3A0B4531D3E3}" type="presOf" srcId="{B7468DD1-79CB-4E59-966F-E27256E18564}" destId="{BF7B0A03-5B17-418A-83CE-BE7D4A38A042}" srcOrd="0" destOrd="0" presId="urn:microsoft.com/office/officeart/2005/8/layout/bProcess2"/>
    <dgm:cxn modelId="{170B9CE4-AA27-491D-91EE-84A909B02299}" srcId="{B7468DD1-79CB-4E59-966F-E27256E18564}" destId="{B487D763-1201-476B-BFFE-F23CE8576865}" srcOrd="2" destOrd="0" parTransId="{51153719-BBC6-43CD-90F9-0BE233996068}" sibTransId="{F3C8C1FB-679D-4BE5-A602-353997E8FD3E}"/>
    <dgm:cxn modelId="{B81D8C33-8890-4596-BE09-BDF03B0BBB7F}" type="presOf" srcId="{B487D763-1201-476B-BFFE-F23CE8576865}" destId="{23FE1B70-F8D3-4044-8672-82CC78D65261}" srcOrd="0" destOrd="0" presId="urn:microsoft.com/office/officeart/2005/8/layout/bProcess2"/>
    <dgm:cxn modelId="{C4BD99E6-F400-4626-95AC-0EB7ECF5CE73}" srcId="{B7468DD1-79CB-4E59-966F-E27256E18564}" destId="{2A552D2D-6429-49D7-980B-4476DFE21AF6}" srcOrd="1" destOrd="0" parTransId="{13EDF78F-E1FF-43C4-8004-66F24CE9A402}" sibTransId="{C7F300BE-5897-458A-AD86-6A69E34D510D}"/>
    <dgm:cxn modelId="{562AC6BA-F5EC-47E0-BE9D-D122C481DF3E}" type="presOf" srcId="{2A552D2D-6429-49D7-980B-4476DFE21AF6}" destId="{91EA8168-2735-402A-8A1F-3F42B7BCE8BE}" srcOrd="0" destOrd="0" presId="urn:microsoft.com/office/officeart/2005/8/layout/bProcess2"/>
    <dgm:cxn modelId="{2F724435-8FE5-4DFA-8BE8-A292238FA161}" type="presOf" srcId="{8683A3F8-F714-4F40-A6A9-FA5C3B4ABFB8}" destId="{992E5BB9-EE20-4DF8-B00A-C1C583A68293}" srcOrd="0" destOrd="0" presId="urn:microsoft.com/office/officeart/2005/8/layout/bProcess2"/>
    <dgm:cxn modelId="{4ABD918C-484B-4B2F-8FD0-85301125E0C9}" type="presOf" srcId="{73BC7DD0-204C-4281-B5E0-98A63565DBDA}" destId="{7320B337-B813-449D-BE5E-A89107F3F745}" srcOrd="0" destOrd="0" presId="urn:microsoft.com/office/officeart/2005/8/layout/bProcess2"/>
    <dgm:cxn modelId="{ED7F3096-BE29-4CFB-89D1-821E2EA45BBB}" srcId="{B7468DD1-79CB-4E59-966F-E27256E18564}" destId="{8683A3F8-F714-4F40-A6A9-FA5C3B4ABFB8}" srcOrd="0" destOrd="0" parTransId="{77C5F0ED-4248-4FD1-958F-6CEBBD9751C3}" sibTransId="{73BC7DD0-204C-4281-B5E0-98A63565DBDA}"/>
    <dgm:cxn modelId="{DD6A9B4C-C839-4553-BED0-2E232F6324F3}" type="presParOf" srcId="{BF7B0A03-5B17-418A-83CE-BE7D4A38A042}" destId="{992E5BB9-EE20-4DF8-B00A-C1C583A68293}" srcOrd="0" destOrd="0" presId="urn:microsoft.com/office/officeart/2005/8/layout/bProcess2"/>
    <dgm:cxn modelId="{C85C1689-DA30-408F-8976-9CFFFE634AD6}" type="presParOf" srcId="{BF7B0A03-5B17-418A-83CE-BE7D4A38A042}" destId="{7320B337-B813-449D-BE5E-A89107F3F745}" srcOrd="1" destOrd="0" presId="urn:microsoft.com/office/officeart/2005/8/layout/bProcess2"/>
    <dgm:cxn modelId="{5F9A0CF4-BA00-450A-9A17-01EA781C8214}" type="presParOf" srcId="{BF7B0A03-5B17-418A-83CE-BE7D4A38A042}" destId="{70C31B3A-494E-468F-8CA7-0AE7F6D43AC2}" srcOrd="2" destOrd="0" presId="urn:microsoft.com/office/officeart/2005/8/layout/bProcess2"/>
    <dgm:cxn modelId="{0C36F82B-7F97-4163-B2B7-486138148CA5}" type="presParOf" srcId="{70C31B3A-494E-468F-8CA7-0AE7F6D43AC2}" destId="{BA74E3B2-E729-4C1C-8536-729B4E84F1C2}" srcOrd="0" destOrd="0" presId="urn:microsoft.com/office/officeart/2005/8/layout/bProcess2"/>
    <dgm:cxn modelId="{706CDA23-3EDF-4FA0-B923-012A1C265CB8}" type="presParOf" srcId="{70C31B3A-494E-468F-8CA7-0AE7F6D43AC2}" destId="{91EA8168-2735-402A-8A1F-3F42B7BCE8BE}" srcOrd="1" destOrd="0" presId="urn:microsoft.com/office/officeart/2005/8/layout/bProcess2"/>
    <dgm:cxn modelId="{6AAAB473-2E01-4E24-BB52-90D1AC0DDFAE}" type="presParOf" srcId="{BF7B0A03-5B17-418A-83CE-BE7D4A38A042}" destId="{914AAAF2-6BFA-4BFE-AFB3-FD17A3DE15FE}" srcOrd="3" destOrd="0" presId="urn:microsoft.com/office/officeart/2005/8/layout/bProcess2"/>
    <dgm:cxn modelId="{407F46AC-05ED-4BFD-9A2B-AA181FCE192F}" type="presParOf" srcId="{BF7B0A03-5B17-418A-83CE-BE7D4A38A042}" destId="{23FE1B70-F8D3-4044-8672-82CC78D65261}" srcOrd="4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E5BB9-EE20-4DF8-B00A-C1C583A68293}">
      <dsp:nvSpPr>
        <dsp:cNvPr id="0" name=""/>
        <dsp:cNvSpPr/>
      </dsp:nvSpPr>
      <dsp:spPr>
        <a:xfrm>
          <a:off x="702081" y="756089"/>
          <a:ext cx="2320439" cy="23204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600" b="0" kern="1200" cap="none" spc="0" dirty="0" err="1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This</a:t>
          </a:r>
          <a:r>
            <a:rPr lang="hu-HU" sz="3600" b="0" kern="120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 </a:t>
          </a:r>
        </a:p>
      </dsp:txBody>
      <dsp:txXfrm>
        <a:off x="1041901" y="1095909"/>
        <a:ext cx="1640799" cy="1640799"/>
      </dsp:txXfrm>
    </dsp:sp>
    <dsp:sp modelId="{7320B337-B813-449D-BE5E-A89107F3F745}">
      <dsp:nvSpPr>
        <dsp:cNvPr id="0" name=""/>
        <dsp:cNvSpPr/>
      </dsp:nvSpPr>
      <dsp:spPr>
        <a:xfrm rot="6500193">
          <a:off x="3108783" y="2181392"/>
          <a:ext cx="812153" cy="565237"/>
        </a:xfrm>
        <a:prstGeom prst="triangl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A8168-2735-402A-8A1F-3F42B7BCE8BE}">
      <dsp:nvSpPr>
        <dsp:cNvPr id="0" name=""/>
        <dsp:cNvSpPr/>
      </dsp:nvSpPr>
      <dsp:spPr>
        <a:xfrm>
          <a:off x="3996446" y="2106234"/>
          <a:ext cx="1547733" cy="15477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400" b="0" kern="120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is </a:t>
          </a:r>
          <a:r>
            <a:rPr lang="hu-HU" sz="2400" b="0" kern="1200" cap="none" spc="0" dirty="0" err="1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the</a:t>
          </a:r>
          <a:endParaRPr lang="hu-HU" sz="2400" b="0" kern="1200" cap="none" spc="0" dirty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sp:txBody>
      <dsp:txXfrm>
        <a:off x="4223106" y="2332894"/>
        <a:ext cx="1094413" cy="1094413"/>
      </dsp:txXfrm>
    </dsp:sp>
    <dsp:sp modelId="{914AAAF2-6BFA-4BFE-AFB3-FD17A3DE15FE}">
      <dsp:nvSpPr>
        <dsp:cNvPr id="0" name=""/>
        <dsp:cNvSpPr/>
      </dsp:nvSpPr>
      <dsp:spPr>
        <a:xfrm rot="6609972">
          <a:off x="5606232" y="3053616"/>
          <a:ext cx="812153" cy="565237"/>
        </a:xfrm>
        <a:prstGeom prst="triangl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E1B70-F8D3-4044-8672-82CC78D65261}">
      <dsp:nvSpPr>
        <dsp:cNvPr id="0" name=""/>
        <dsp:cNvSpPr/>
      </dsp:nvSpPr>
      <dsp:spPr>
        <a:xfrm>
          <a:off x="6426721" y="2754312"/>
          <a:ext cx="2320439" cy="23204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200" b="0" kern="1200" cap="none" spc="0" baseline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End!</a:t>
          </a:r>
          <a:endParaRPr lang="hu-HU" sz="3200" b="0" kern="1200" cap="none" spc="0" baseline="0" dirty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sp:txBody>
      <dsp:txXfrm>
        <a:off x="6766541" y="3094132"/>
        <a:ext cx="1640799" cy="1640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D8D6F-A0C0-46C0-A295-D3723D5EA4AB}" type="datetimeFigureOut">
              <a:rPr lang="en-GB" smtClean="0"/>
              <a:t>16/12/2020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BAC1F-13D3-43CD-A146-021F1C3590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499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B6E7B-3576-4970-B1A2-88C1ABE177BE}" type="datetimeFigureOut">
              <a:rPr lang="en-GB" smtClean="0"/>
              <a:t>16/12/2020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92C1D-2BFA-4AF9-ACBF-EB79A88E7C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230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0001" y="4149080"/>
            <a:ext cx="3528392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851920" y="6131808"/>
            <a:ext cx="4824536" cy="36004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900" baseline="0">
                <a:solidFill>
                  <a:schemeClr val="tx2"/>
                </a:solidFill>
                <a:latin typeface="Calibri" pitchFamily="34" charset="0"/>
              </a:defRPr>
            </a:lvl1pPr>
          </a:lstStyle>
          <a:p>
            <a:pPr lvl="0"/>
            <a:r>
              <a:rPr lang="en-GB" dirty="0"/>
              <a:t>Speaker | Location | Date</a:t>
            </a:r>
          </a:p>
        </p:txBody>
      </p:sp>
    </p:spTree>
    <p:extLst>
      <p:ext uri="{BB962C8B-B14F-4D97-AF65-F5344CB8AC3E}">
        <p14:creationId xmlns:p14="http://schemas.microsoft.com/office/powerpoint/2010/main" val="236848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497624" y="6467128"/>
            <a:ext cx="285656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675" smtClean="0">
                <a:solidFill>
                  <a:schemeClr val="bg1"/>
                </a:solidFill>
                <a:latin typeface="Titillium" pitchFamily="50" charset="0"/>
              </a:rPr>
              <a:t>‹#›</a:t>
            </a:fld>
            <a:endParaRPr lang="en-GB" sz="675" dirty="0">
              <a:solidFill>
                <a:schemeClr val="bg1"/>
              </a:solidFill>
              <a:latin typeface="Titillium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7548" y="404671"/>
            <a:ext cx="6426713" cy="576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67548" y="1196976"/>
            <a:ext cx="7272804" cy="5184352"/>
          </a:xfrm>
          <a:prstGeom prst="rect">
            <a:avLst/>
          </a:prstGeom>
        </p:spPr>
        <p:txBody>
          <a:bodyPr/>
          <a:lstStyle>
            <a:lvl1pPr marL="0" indent="-134997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485988" indent="-134997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200"/>
            </a:lvl2pPr>
            <a:lvl3pPr marL="1065131" indent="-342900">
              <a:lnSpc>
                <a:spcPct val="113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sz="2200" baseline="0"/>
            </a:lvl3pPr>
            <a:lvl4pPr marL="1200120" indent="-134997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200"/>
            </a:lvl4pPr>
          </a:lstStyle>
          <a:p>
            <a:pPr lvl="0"/>
            <a:r>
              <a:rPr lang="en-GB" dirty="0"/>
              <a:t>Text Here</a:t>
            </a:r>
            <a:endParaRPr lang="hu-HU" dirty="0"/>
          </a:p>
          <a:p>
            <a:pPr lvl="1"/>
            <a:r>
              <a:rPr lang="hu-HU" sz="2200" dirty="0"/>
              <a:t>Text Here</a:t>
            </a:r>
          </a:p>
          <a:p>
            <a:pPr lvl="2"/>
            <a:r>
              <a:rPr lang="hu-HU" dirty="0"/>
              <a:t>Text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4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7447116" cy="1143000"/>
          </a:xfrm>
          <a:prstGeom prst="rect">
            <a:avLst/>
          </a:prstGeom>
        </p:spPr>
        <p:txBody>
          <a:bodyPr/>
          <a:lstStyle/>
          <a:p>
            <a:r>
              <a:rPr lang="hu-H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3" y="1600206"/>
            <a:ext cx="8619934" cy="4525963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hu-HU" dirty="0"/>
              <a:t>Click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edit</a:t>
            </a:r>
            <a:r>
              <a:rPr lang="hu-HU" dirty="0"/>
              <a:t> Master text </a:t>
            </a:r>
            <a:r>
              <a:rPr lang="hu-HU" dirty="0" err="1"/>
              <a:t>styles</a:t>
            </a:r>
            <a:endParaRPr lang="hu-HU" dirty="0"/>
          </a:p>
          <a:p>
            <a:pPr lvl="1"/>
            <a:r>
              <a:rPr lang="hu-HU" dirty="0" err="1"/>
              <a:t>Second</a:t>
            </a:r>
            <a:r>
              <a:rPr lang="hu-HU" dirty="0"/>
              <a:t> </a:t>
            </a:r>
            <a:r>
              <a:rPr lang="hu-HU" dirty="0" err="1"/>
              <a:t>level</a:t>
            </a:r>
            <a:endParaRPr lang="hu-HU" dirty="0"/>
          </a:p>
          <a:p>
            <a:pPr lvl="2"/>
            <a:r>
              <a:rPr lang="hu-HU" dirty="0" err="1"/>
              <a:t>Third</a:t>
            </a:r>
            <a:r>
              <a:rPr lang="hu-HU" dirty="0"/>
              <a:t> </a:t>
            </a:r>
            <a:r>
              <a:rPr lang="hu-HU" dirty="0" err="1"/>
              <a:t>level</a:t>
            </a:r>
            <a:endParaRPr lang="hu-HU" dirty="0"/>
          </a:p>
          <a:p>
            <a:pPr lvl="3"/>
            <a:r>
              <a:rPr lang="hu-HU" dirty="0" err="1"/>
              <a:t>Fourth</a:t>
            </a:r>
            <a:r>
              <a:rPr lang="hu-HU" dirty="0"/>
              <a:t> </a:t>
            </a:r>
            <a:r>
              <a:rPr lang="hu-HU" dirty="0" err="1"/>
              <a:t>level</a:t>
            </a:r>
            <a:endParaRPr lang="hu-HU" dirty="0"/>
          </a:p>
          <a:p>
            <a:pPr lvl="4"/>
            <a:r>
              <a:rPr lang="hu-HU" dirty="0" err="1"/>
              <a:t>Fifth</a:t>
            </a:r>
            <a:r>
              <a:rPr lang="hu-HU" dirty="0"/>
              <a:t> </a:t>
            </a:r>
            <a:r>
              <a:rPr lang="hu-HU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9DE5A-74D5-4D1F-BD8A-16CDEB5A26F2}" type="datetimeFigureOut">
              <a:rPr lang="en-US"/>
              <a:pPr>
                <a:defRPr/>
              </a:pPr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28D95B-28C8-4FC8-9A5F-9BEE327AB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8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6B89-2F79-4BA7-A23A-F0B188F0D5B2}" type="datetimeFigureOut">
              <a:rPr lang="hu-HU" smtClean="0"/>
              <a:t>2020. 12. 16.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421C-B488-4AE7-9AB1-C8358B7CD8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811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178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592931" y="1381125"/>
            <a:ext cx="7958138" cy="64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28575" tIns="28575" rIns="28575" bIns="28575" anchor="ctr"/>
          <a:lstStyle/>
          <a:p>
            <a:pPr lvl="0" algn="l" defTabSz="171450"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675"/>
          </a:p>
        </p:txBody>
      </p:sp>
      <p:pic>
        <p:nvPicPr>
          <p:cNvPr id="91" name="dropped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8701087" y="0"/>
            <a:ext cx="928688" cy="904875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571500" y="238125"/>
            <a:ext cx="8001000" cy="981075"/>
          </a:xfrm>
          <a:prstGeom prst="rect">
            <a:avLst/>
          </a:prstGeom>
        </p:spPr>
        <p:txBody>
          <a:bodyPr lIns="76200" tIns="76200" rIns="76200" bIns="76200" anchor="b">
            <a:noAutofit/>
          </a:bodyPr>
          <a:lstStyle>
            <a:lvl1pPr algn="l" defTabSz="204788">
              <a:defRPr sz="202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25"/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571500" y="1628775"/>
            <a:ext cx="8001000" cy="4619625"/>
          </a:xfrm>
          <a:prstGeom prst="rect">
            <a:avLst/>
          </a:prstGeom>
        </p:spPr>
        <p:txBody>
          <a:bodyPr lIns="76200" tIns="76200" rIns="76200" bIns="76200">
            <a:noAutofit/>
          </a:bodyPr>
          <a:lstStyle>
            <a:lvl1pPr marL="138545" indent="-138545" defTabSz="204788">
              <a:spcBef>
                <a:spcPts val="1538"/>
              </a:spcBef>
              <a:buFontTx/>
              <a:defRPr sz="12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95708" indent="-138545" defTabSz="204788">
              <a:spcBef>
                <a:spcPts val="1538"/>
              </a:spcBef>
              <a:buFontTx/>
              <a:buChar char="•"/>
              <a:defRPr sz="12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452870" indent="-138545" defTabSz="204788">
              <a:spcBef>
                <a:spcPts val="1538"/>
              </a:spcBef>
              <a:buFontTx/>
              <a:defRPr sz="12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610033" indent="-138545" defTabSz="204788">
              <a:spcBef>
                <a:spcPts val="1538"/>
              </a:spcBef>
              <a:buFontTx/>
              <a:buChar char="•"/>
              <a:defRPr sz="12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762433" indent="-138545" defTabSz="204788">
              <a:spcBef>
                <a:spcPts val="1538"/>
              </a:spcBef>
              <a:buFontTx/>
              <a:buChar char="•"/>
              <a:defRPr sz="12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47474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2226174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 txBox="1">
            <a:spLocks/>
          </p:cNvSpPr>
          <p:nvPr userDrawn="1"/>
        </p:nvSpPr>
        <p:spPr>
          <a:xfrm>
            <a:off x="539750" y="4725144"/>
            <a:ext cx="4032250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4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latin typeface="+mj-lt"/>
              </a:rPr>
              <a:t>Text</a:t>
            </a:r>
            <a:endParaRPr lang="en-GB" sz="1800" dirty="0">
              <a:solidFill>
                <a:schemeClr val="bg1"/>
              </a:solidFill>
              <a:latin typeface="Titillium Lt" pitchFamily="50" charset="0"/>
            </a:endParaRPr>
          </a:p>
        </p:txBody>
      </p:sp>
      <p:sp>
        <p:nvSpPr>
          <p:cNvPr id="9" name="Text Placeholder 11"/>
          <p:cNvSpPr txBox="1">
            <a:spLocks/>
          </p:cNvSpPr>
          <p:nvPr userDrawn="1"/>
        </p:nvSpPr>
        <p:spPr>
          <a:xfrm>
            <a:off x="692151" y="4877544"/>
            <a:ext cx="4032250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4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latin typeface="+mj-lt"/>
              </a:rPr>
              <a:t>Text</a:t>
            </a:r>
            <a:endParaRPr lang="en-GB" sz="1800" dirty="0">
              <a:solidFill>
                <a:schemeClr val="bg1"/>
              </a:solidFill>
              <a:latin typeface="Titillium Lt" pitchFamily="50" charset="0"/>
            </a:endParaRPr>
          </a:p>
        </p:txBody>
      </p:sp>
      <p:pic>
        <p:nvPicPr>
          <p:cNvPr id="6" name="Kép 5"/>
          <p:cNvPicPr>
            <a:picLocks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7849"/>
            <a:ext cx="1080000" cy="1080000"/>
          </a:xfrm>
          <a:prstGeom prst="rect">
            <a:avLst/>
          </a:prstGeom>
        </p:spPr>
      </p:pic>
      <p:pic>
        <p:nvPicPr>
          <p:cNvPr id="1028" name="Picture 4" descr="Image result for elte informatikai kar cÃ­mer">
            <a:extLst>
              <a:ext uri="{FF2B5EF4-FFF2-40B4-BE49-F238E27FC236}">
                <a16:creationId xmlns:a16="http://schemas.microsoft.com/office/drawing/2014/main" id="{1721A0D4-43B4-4367-80E1-F1680DA39767}"/>
              </a:ext>
            </a:extLst>
          </p:cNvPr>
          <p:cNvPicPr>
            <a:picLocks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1046489"/>
            <a:ext cx="1000800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32B99D5B-2150-40C4-A420-A85FBB950460}"/>
              </a:ext>
            </a:extLst>
          </p:cNvPr>
          <p:cNvGrpSpPr/>
          <p:nvPr userDrawn="1"/>
        </p:nvGrpSpPr>
        <p:grpSpPr>
          <a:xfrm>
            <a:off x="7956884" y="2126489"/>
            <a:ext cx="1259632" cy="1144013"/>
            <a:chOff x="11094016" y="2060848"/>
            <a:chExt cx="1237152" cy="1008112"/>
          </a:xfrm>
        </p:grpSpPr>
        <p:pic>
          <p:nvPicPr>
            <p:cNvPr id="1030" name="Picture 6" descr="https://www.eitdigital.eu/fileadmin/_processed_/0/3/csm_budapest_landmark_77173e703c.jpg">
              <a:extLst>
                <a:ext uri="{FF2B5EF4-FFF2-40B4-BE49-F238E27FC236}">
                  <a16:creationId xmlns:a16="http://schemas.microsoft.com/office/drawing/2014/main" id="{EA96A06A-9458-4286-9F27-868B87F0108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4016" y="2450660"/>
              <a:ext cx="1080000" cy="61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AAD9B0B0-AFB7-4946-9439-A74D30E28825}"/>
                </a:ext>
              </a:extLst>
            </p:cNvPr>
            <p:cNvSpPr txBox="1"/>
            <p:nvPr userDrawn="1"/>
          </p:nvSpPr>
          <p:spPr>
            <a:xfrm>
              <a:off x="11274896" y="2060848"/>
              <a:ext cx="105627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25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ELTE </a:t>
              </a:r>
              <a:r>
                <a:rPr lang="hu-HU" sz="525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</a:p>
            <a:p>
              <a:pPr algn="ctr"/>
              <a:r>
                <a:rPr lang="en-US" sz="525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Faculty of Informatics </a:t>
              </a:r>
            </a:p>
            <a:p>
              <a:pPr algn="ctr"/>
              <a:r>
                <a:rPr lang="en-US" sz="525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EIT Digital CLC</a:t>
              </a:r>
              <a:endParaRPr lang="hu-HU" sz="525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1" name="Téglalap 10">
            <a:extLst>
              <a:ext uri="{FF2B5EF4-FFF2-40B4-BE49-F238E27FC236}">
                <a16:creationId xmlns:a16="http://schemas.microsoft.com/office/drawing/2014/main" id="{B8FCD5AE-4369-4FA0-8294-65BB0EB032D6}"/>
              </a:ext>
            </a:extLst>
          </p:cNvPr>
          <p:cNvSpPr/>
          <p:nvPr userDrawn="1"/>
        </p:nvSpPr>
        <p:spPr>
          <a:xfrm>
            <a:off x="1861" y="6566520"/>
            <a:ext cx="5454606" cy="390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u-HU" sz="788" kern="120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Bevezetés a gépi tanulásba</a:t>
            </a:r>
            <a:r>
              <a:rPr lang="en-US" sz="788" kern="120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201</a:t>
            </a:r>
            <a:r>
              <a:rPr lang="hu-HU" sz="788" kern="120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9/2020 I.</a:t>
            </a:r>
            <a:endParaRPr lang="en-US" sz="788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83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93" r:id="rId2"/>
    <p:sldLayoutId id="2147483796" r:id="rId3"/>
    <p:sldLayoutId id="2147483802" r:id="rId4"/>
    <p:sldLayoutId id="2147483803" r:id="rId5"/>
    <p:sldLayoutId id="2147483804" r:id="rId6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youtube.com/watch?v=GZMGeUpXoJ8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AC85-FA26-4789-B80E-79F13CA13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16" y="692696"/>
            <a:ext cx="9145016" cy="1743471"/>
          </a:xfrm>
        </p:spPr>
        <p:txBody>
          <a:bodyPr>
            <a:normAutofit/>
          </a:bodyPr>
          <a:lstStyle/>
          <a:p>
            <a:pPr marL="228600" indent="-107950"/>
            <a:r>
              <a:rPr lang="hu-HU" dirty="0" err="1"/>
              <a:t>Lecture</a:t>
            </a:r>
            <a:r>
              <a:rPr lang="hu-HU" dirty="0"/>
              <a:t> 10</a:t>
            </a:r>
            <a:br>
              <a:rPr lang="hu-HU" dirty="0"/>
            </a:br>
            <a:r>
              <a:rPr lang="hu-HU">
                <a:sym typeface="Wingdings" panose="05000000000000000000" pitchFamily="2" charset="2"/>
              </a:rPr>
              <a:t> Human-</a:t>
            </a:r>
            <a:r>
              <a:rPr lang="hu-HU" dirty="0" err="1">
                <a:sym typeface="Wingdings" panose="05000000000000000000" pitchFamily="2" charset="2"/>
              </a:rPr>
              <a:t>machine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interaction</a:t>
            </a:r>
            <a:endParaRPr lang="hu-HU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4B561-365F-4FC6-AFC0-6B9B343D5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/>
          <a:lstStyle/>
          <a:p>
            <a:endParaRPr lang="hu-HU" dirty="0"/>
          </a:p>
          <a:p>
            <a:r>
              <a:rPr lang="hu-HU" dirty="0"/>
              <a:t>András Lőrincz</a:t>
            </a:r>
          </a:p>
          <a:p>
            <a:r>
              <a:rPr lang="hu-HU" dirty="0"/>
              <a:t>Department of Artificial </a:t>
            </a:r>
            <a:r>
              <a:rPr lang="hu-HU" dirty="0" err="1"/>
              <a:t>Intelligence</a:t>
            </a:r>
            <a:endParaRPr lang="hu-HU" dirty="0"/>
          </a:p>
          <a:p>
            <a:r>
              <a:rPr lang="hu-HU" dirty="0" err="1"/>
              <a:t>Faculty</a:t>
            </a:r>
            <a:r>
              <a:rPr lang="hu-HU" dirty="0"/>
              <a:t> of </a:t>
            </a:r>
            <a:r>
              <a:rPr lang="hu-HU" dirty="0" err="1"/>
              <a:t>Informatics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1932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9D118-5ADC-4A2D-8339-6FF2C5DF2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B7A0F2-0791-4210-A666-5DD7CB81C30B}"/>
              </a:ext>
            </a:extLst>
          </p:cNvPr>
          <p:cNvSpPr txBox="1">
            <a:spLocks/>
          </p:cNvSpPr>
          <p:nvPr/>
        </p:nvSpPr>
        <p:spPr>
          <a:xfrm>
            <a:off x="18632" y="-102168"/>
            <a:ext cx="8153767" cy="1143000"/>
          </a:xfrm>
          <a:prstGeom prst="rect">
            <a:avLst/>
          </a:prstGeom>
        </p:spPr>
        <p:txBody>
          <a:bodyPr/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/>
              <a:t>Interaction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4</a:t>
            </a:r>
            <a:r>
              <a:rPr lang="hu-HU" baseline="30000" dirty="0"/>
              <a:t>th</a:t>
            </a:r>
            <a:r>
              <a:rPr lang="hu-HU" dirty="0"/>
              <a:t> </a:t>
            </a:r>
            <a:r>
              <a:rPr lang="hu-HU" dirty="0" err="1"/>
              <a:t>kind</a:t>
            </a:r>
            <a:r>
              <a:rPr lang="hu-HU" dirty="0"/>
              <a:t>: </a:t>
            </a:r>
            <a:r>
              <a:rPr lang="hu-HU" dirty="0" err="1"/>
              <a:t>Inside-Outside</a:t>
            </a:r>
            <a:r>
              <a:rPr lang="hu-HU" dirty="0"/>
              <a:t/>
            </a:r>
            <a:br>
              <a:rPr lang="hu-HU" dirty="0"/>
            </a:br>
            <a:r>
              <a:rPr lang="en-US" sz="2800" b="1" dirty="0">
                <a:solidFill>
                  <a:srgbClr val="C00000"/>
                </a:solidFill>
              </a:rPr>
              <a:t>Making </a:t>
            </a:r>
            <a:r>
              <a:rPr lang="hu-HU" sz="2800" b="1" dirty="0" err="1">
                <a:solidFill>
                  <a:srgbClr val="C00000"/>
                </a:solidFill>
              </a:rPr>
              <a:t>Everybody</a:t>
            </a:r>
            <a:r>
              <a:rPr lang="hu-HU" sz="2800" b="1" dirty="0">
                <a:solidFill>
                  <a:srgbClr val="C00000"/>
                </a:solidFill>
              </a:rPr>
              <a:t> </a:t>
            </a:r>
            <a:r>
              <a:rPr lang="hu-HU" sz="2800" b="1" dirty="0" err="1">
                <a:solidFill>
                  <a:srgbClr val="C00000"/>
                </a:solidFill>
              </a:rPr>
              <a:t>Accessible</a:t>
            </a:r>
            <a:r>
              <a:rPr lang="hu-HU" sz="2800" b="1" dirty="0">
                <a:solidFill>
                  <a:srgbClr val="C00000"/>
                </a:solidFill>
              </a:rPr>
              <a:t> </a:t>
            </a:r>
            <a:r>
              <a:rPr lang="hu-HU" sz="2800" b="1" dirty="0" err="1">
                <a:solidFill>
                  <a:srgbClr val="C00000"/>
                </a:solidFill>
              </a:rPr>
              <a:t>to</a:t>
            </a:r>
            <a:r>
              <a:rPr lang="hu-HU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>
                <a:solidFill>
                  <a:srgbClr val="C00000"/>
                </a:solidFill>
              </a:rPr>
              <a:t>Artificial Intelligence</a:t>
            </a:r>
            <a:endParaRPr lang="hu-HU" b="1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A64CA89F-E4BC-4553-92C0-FC3559960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46" y="1040832"/>
            <a:ext cx="4030205" cy="2142561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1099402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12D21DE-5670-462D-A63F-8CDC74B359CC}"/>
              </a:ext>
            </a:extLst>
          </p:cNvPr>
          <p:cNvSpPr txBox="1">
            <a:spLocks/>
          </p:cNvSpPr>
          <p:nvPr/>
        </p:nvSpPr>
        <p:spPr>
          <a:xfrm>
            <a:off x="18632" y="-102168"/>
            <a:ext cx="8153767" cy="1143000"/>
          </a:xfrm>
          <a:prstGeom prst="rect">
            <a:avLst/>
          </a:prstGeom>
        </p:spPr>
        <p:txBody>
          <a:bodyPr/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/>
              <a:t>Interaction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5</a:t>
            </a:r>
            <a:r>
              <a:rPr lang="hu-HU" baseline="30000" dirty="0"/>
              <a:t>th</a:t>
            </a:r>
            <a:r>
              <a:rPr lang="hu-HU" dirty="0"/>
              <a:t> </a:t>
            </a:r>
            <a:r>
              <a:rPr lang="hu-HU" dirty="0" err="1"/>
              <a:t>kind</a:t>
            </a:r>
            <a:r>
              <a:rPr lang="hu-HU" dirty="0"/>
              <a:t>: Global Monitoring</a:t>
            </a:r>
            <a:br>
              <a:rPr lang="hu-HU" dirty="0"/>
            </a:br>
            <a:r>
              <a:rPr lang="en-US" sz="2800" b="1" dirty="0">
                <a:solidFill>
                  <a:srgbClr val="C00000"/>
                </a:solidFill>
              </a:rPr>
              <a:t>Making </a:t>
            </a:r>
            <a:r>
              <a:rPr lang="hu-HU" sz="2800" b="1" dirty="0" err="1">
                <a:solidFill>
                  <a:srgbClr val="C00000"/>
                </a:solidFill>
              </a:rPr>
              <a:t>Everybody</a:t>
            </a:r>
            <a:r>
              <a:rPr lang="hu-HU" sz="2800" b="1" dirty="0">
                <a:solidFill>
                  <a:srgbClr val="C00000"/>
                </a:solidFill>
              </a:rPr>
              <a:t> </a:t>
            </a:r>
            <a:r>
              <a:rPr lang="hu-HU" sz="2800" b="1" dirty="0" err="1">
                <a:solidFill>
                  <a:srgbClr val="C00000"/>
                </a:solidFill>
              </a:rPr>
              <a:t>Accessible</a:t>
            </a:r>
            <a:r>
              <a:rPr lang="hu-HU" sz="2800" b="1" dirty="0">
                <a:solidFill>
                  <a:srgbClr val="C00000"/>
                </a:solidFill>
              </a:rPr>
              <a:t> </a:t>
            </a:r>
            <a:r>
              <a:rPr lang="hu-HU" sz="2800" b="1" dirty="0" err="1">
                <a:solidFill>
                  <a:srgbClr val="C00000"/>
                </a:solidFill>
              </a:rPr>
              <a:t>to</a:t>
            </a:r>
            <a:r>
              <a:rPr lang="hu-HU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>
                <a:solidFill>
                  <a:srgbClr val="C00000"/>
                </a:solidFill>
              </a:rPr>
              <a:t>Artificial Intelligence</a:t>
            </a:r>
            <a:endParaRPr lang="hu-HU" b="1" dirty="0">
              <a:solidFill>
                <a:srgbClr val="C00000"/>
              </a:solidFill>
            </a:endParaRPr>
          </a:p>
        </p:txBody>
      </p:sp>
      <p:sp>
        <p:nvSpPr>
          <p:cNvPr id="2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042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5752682"/>
              </p:ext>
            </p:extLst>
          </p:nvPr>
        </p:nvGraphicFramePr>
        <p:xfrm>
          <a:off x="-288540" y="620688"/>
          <a:ext cx="9000492" cy="5454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zövegdoboz 1">
            <a:extLst>
              <a:ext uri="{FF2B5EF4-FFF2-40B4-BE49-F238E27FC236}">
                <a16:creationId xmlns:a16="http://schemas.microsoft.com/office/drawing/2014/main" id="{BDF95E62-CCB5-478D-ADD6-C7985FAD41DC}"/>
              </a:ext>
            </a:extLst>
          </p:cNvPr>
          <p:cNvSpPr txBox="1"/>
          <p:nvPr/>
        </p:nvSpPr>
        <p:spPr>
          <a:xfrm>
            <a:off x="251520" y="6099365"/>
            <a:ext cx="195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lorincz@inf.elte.hu</a:t>
            </a:r>
          </a:p>
        </p:txBody>
      </p:sp>
    </p:spTree>
    <p:extLst>
      <p:ext uri="{BB962C8B-B14F-4D97-AF65-F5344CB8AC3E}">
        <p14:creationId xmlns:p14="http://schemas.microsoft.com/office/powerpoint/2010/main" val="4061420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8D371-FC0C-4484-B9F6-86AB7580D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026" name="Picture 2" descr="Image result for acumos">
            <a:extLst>
              <a:ext uri="{FF2B5EF4-FFF2-40B4-BE49-F238E27FC236}">
                <a16:creationId xmlns:a16="http://schemas.microsoft.com/office/drawing/2014/main" id="{E3100761-5278-4146-BF4F-D20E380F7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848"/>
            <a:ext cx="9144000" cy="458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00FCE97-20CD-4659-913C-05ED56C6079D}"/>
              </a:ext>
            </a:extLst>
          </p:cNvPr>
          <p:cNvSpPr txBox="1">
            <a:spLocks/>
          </p:cNvSpPr>
          <p:nvPr/>
        </p:nvSpPr>
        <p:spPr>
          <a:xfrm>
            <a:off x="18632" y="-102168"/>
            <a:ext cx="8153767" cy="1143000"/>
          </a:xfrm>
          <a:prstGeom prst="rect">
            <a:avLst/>
          </a:prstGeom>
        </p:spPr>
        <p:txBody>
          <a:bodyPr/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/>
              <a:t>Interaction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1</a:t>
            </a:r>
            <a:r>
              <a:rPr lang="hu-HU" baseline="30000" dirty="0"/>
              <a:t>st</a:t>
            </a:r>
            <a:r>
              <a:rPr lang="hu-HU" dirty="0"/>
              <a:t> </a:t>
            </a:r>
            <a:r>
              <a:rPr lang="hu-HU" dirty="0" err="1"/>
              <a:t>kind</a:t>
            </a:r>
            <a:r>
              <a:rPr lang="hu-HU" dirty="0"/>
              <a:t>: Acumos</a:t>
            </a:r>
            <a:br>
              <a:rPr lang="hu-HU" dirty="0"/>
            </a:br>
            <a:r>
              <a:rPr lang="en-US" sz="2800" b="1" dirty="0">
                <a:solidFill>
                  <a:srgbClr val="C00000"/>
                </a:solidFill>
              </a:rPr>
              <a:t>Making Artificial Intelligence</a:t>
            </a:r>
            <a:r>
              <a:rPr lang="hu-HU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>
                <a:solidFill>
                  <a:srgbClr val="C00000"/>
                </a:solidFill>
              </a:rPr>
              <a:t>Accessible To Everyone</a:t>
            </a:r>
            <a:endParaRPr lang="hu-H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95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 rot="18568206">
            <a:off x="679418" y="-528248"/>
            <a:ext cx="6256841" cy="720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6600" b="1" dirty="0" err="1">
                <a:solidFill>
                  <a:srgbClr val="C40000">
                    <a:alpha val="24000"/>
                  </a:srgbClr>
                </a:solidFill>
              </a:rPr>
              <a:t>Missing</a:t>
            </a:r>
            <a:r>
              <a:rPr lang="hu-HU" sz="6600" b="1" dirty="0">
                <a:solidFill>
                  <a:srgbClr val="C40000">
                    <a:alpha val="24000"/>
                  </a:srgbClr>
                </a:solidFill>
              </a:rPr>
              <a:t> </a:t>
            </a:r>
          </a:p>
          <a:p>
            <a:pPr algn="ctr"/>
            <a:r>
              <a:rPr lang="hu-HU" sz="6600" b="1" dirty="0" err="1">
                <a:solidFill>
                  <a:srgbClr val="C40000">
                    <a:alpha val="24000"/>
                  </a:srgbClr>
                </a:solidFill>
              </a:rPr>
              <a:t>elements</a:t>
            </a:r>
            <a:r>
              <a:rPr lang="hu-HU" sz="6600" b="1" dirty="0">
                <a:solidFill>
                  <a:srgbClr val="C40000">
                    <a:alpha val="24000"/>
                  </a:srgbClr>
                </a:solidFill>
              </a:rPr>
              <a:t> </a:t>
            </a:r>
          </a:p>
          <a:p>
            <a:pPr algn="ctr"/>
            <a:r>
              <a:rPr lang="hu-HU" sz="6600" b="1" dirty="0" err="1">
                <a:solidFill>
                  <a:srgbClr val="C40000">
                    <a:alpha val="24000"/>
                  </a:srgbClr>
                </a:solidFill>
              </a:rPr>
              <a:t>from</a:t>
            </a:r>
            <a:r>
              <a:rPr lang="hu-HU" sz="6600" b="1" dirty="0">
                <a:solidFill>
                  <a:srgbClr val="C40000">
                    <a:alpha val="24000"/>
                  </a:srgbClr>
                </a:solidFill>
              </a:rPr>
              <a:t> </a:t>
            </a:r>
            <a:r>
              <a:rPr lang="hu-HU" sz="6600" b="1" dirty="0" err="1">
                <a:solidFill>
                  <a:srgbClr val="C40000">
                    <a:alpha val="24000"/>
                  </a:srgbClr>
                </a:solidFill>
              </a:rPr>
              <a:t>the</a:t>
            </a:r>
            <a:r>
              <a:rPr lang="hu-HU" sz="6600" b="1" dirty="0">
                <a:solidFill>
                  <a:srgbClr val="C40000">
                    <a:alpha val="24000"/>
                  </a:srgbClr>
                </a:solidFill>
              </a:rPr>
              <a:t> </a:t>
            </a:r>
            <a:r>
              <a:rPr lang="hu-HU" sz="6600" b="1" dirty="0" err="1">
                <a:solidFill>
                  <a:srgbClr val="C40000">
                    <a:alpha val="24000"/>
                  </a:srgbClr>
                </a:solidFill>
              </a:rPr>
              <a:t>vision</a:t>
            </a:r>
            <a:endParaRPr lang="hu-HU" sz="6600" b="1" dirty="0">
              <a:solidFill>
                <a:srgbClr val="C40000">
                  <a:alpha val="24000"/>
                </a:srgbClr>
              </a:solidFill>
            </a:endParaRPr>
          </a:p>
          <a:p>
            <a:pPr algn="ctr"/>
            <a:r>
              <a:rPr lang="hu-HU" sz="6600" b="1" dirty="0" err="1">
                <a:solidFill>
                  <a:srgbClr val="C40000">
                    <a:alpha val="24000"/>
                  </a:srgbClr>
                </a:solidFill>
              </a:rPr>
              <a:t>in</a:t>
            </a:r>
            <a:r>
              <a:rPr lang="hu-HU" sz="6600" b="1" dirty="0">
                <a:solidFill>
                  <a:srgbClr val="C40000">
                    <a:alpha val="24000"/>
                  </a:srgbClr>
                </a:solidFill>
              </a:rPr>
              <a:t> 2013 </a:t>
            </a:r>
          </a:p>
          <a:p>
            <a:pPr algn="ctr"/>
            <a:r>
              <a:rPr lang="hu-HU" sz="6600" b="1" dirty="0" err="1">
                <a:solidFill>
                  <a:srgbClr val="C40000">
                    <a:alpha val="24000"/>
                  </a:srgbClr>
                </a:solidFill>
              </a:rPr>
              <a:t>are</a:t>
            </a:r>
            <a:r>
              <a:rPr lang="hu-HU" sz="6600" b="1" dirty="0">
                <a:solidFill>
                  <a:srgbClr val="C40000">
                    <a:alpha val="24000"/>
                  </a:srgbClr>
                </a:solidFill>
              </a:rPr>
              <a:t> </a:t>
            </a:r>
            <a:r>
              <a:rPr lang="hu-HU" sz="6600" b="1" dirty="0" err="1">
                <a:solidFill>
                  <a:srgbClr val="C40000">
                    <a:alpha val="24000"/>
                  </a:srgbClr>
                </a:solidFill>
              </a:rPr>
              <a:t>added</a:t>
            </a:r>
            <a:r>
              <a:rPr lang="hu-HU" sz="6600" b="1" dirty="0">
                <a:solidFill>
                  <a:srgbClr val="C40000">
                    <a:alpha val="24000"/>
                  </a:srgbClr>
                </a:solidFill>
              </a:rPr>
              <a:t> </a:t>
            </a:r>
          </a:p>
          <a:p>
            <a:pPr algn="ctr"/>
            <a:r>
              <a:rPr lang="hu-HU" sz="6600" b="1" dirty="0">
                <a:solidFill>
                  <a:srgbClr val="C40000">
                    <a:alpha val="24000"/>
                  </a:srgbClr>
                </a:solidFill>
              </a:rPr>
              <a:t>and</a:t>
            </a:r>
          </a:p>
          <a:p>
            <a:pPr algn="ctr"/>
            <a:r>
              <a:rPr lang="hu-HU" sz="6600" b="1" dirty="0" err="1">
                <a:solidFill>
                  <a:srgbClr val="C40000">
                    <a:alpha val="24000"/>
                  </a:srgbClr>
                </a:solidFill>
              </a:rPr>
              <a:t>highlighted</a:t>
            </a:r>
            <a:endParaRPr lang="en-US" sz="6600" b="1" dirty="0">
              <a:solidFill>
                <a:srgbClr val="C40000">
                  <a:alpha val="24000"/>
                </a:srgbClr>
              </a:solidFill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1"/>
            <a:ext cx="3600000" cy="260758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5737"/>
            <a:ext cx="3600000" cy="2607425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172437" y="1398901"/>
            <a:ext cx="3600000" cy="1143000"/>
          </a:xfrm>
        </p:spPr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is </a:t>
            </a:r>
            <a:r>
              <a:rPr lang="hu-HU" dirty="0" err="1"/>
              <a:t>missing</a:t>
            </a:r>
            <a:r>
              <a:rPr lang="hu-HU" dirty="0"/>
              <a:t>?</a:t>
            </a:r>
            <a:endParaRPr lang="en-US" dirty="0"/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36" y="27395"/>
            <a:ext cx="3600000" cy="2609396"/>
          </a:xfrm>
          <a:prstGeom prst="rect">
            <a:avLst/>
          </a:prstGeom>
        </p:spPr>
      </p:pic>
      <p:sp>
        <p:nvSpPr>
          <p:cNvPr id="15" name="Ellipszis 14"/>
          <p:cNvSpPr/>
          <p:nvPr/>
        </p:nvSpPr>
        <p:spPr>
          <a:xfrm>
            <a:off x="188259" y="609600"/>
            <a:ext cx="1192306" cy="39444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zis 15"/>
          <p:cNvSpPr/>
          <p:nvPr/>
        </p:nvSpPr>
        <p:spPr>
          <a:xfrm>
            <a:off x="180131" y="1606788"/>
            <a:ext cx="1676378" cy="39444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zövegdoboz 22"/>
          <p:cNvSpPr txBox="1"/>
          <p:nvPr/>
        </p:nvSpPr>
        <p:spPr>
          <a:xfrm>
            <a:off x="367168" y="6076399"/>
            <a:ext cx="226215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C00000"/>
                </a:solidFill>
              </a:rPr>
              <a:t>Autonomous</a:t>
            </a:r>
            <a:r>
              <a:rPr lang="hu-HU" dirty="0">
                <a:solidFill>
                  <a:srgbClr val="C00000"/>
                </a:solidFill>
              </a:rPr>
              <a:t> </a:t>
            </a:r>
            <a:r>
              <a:rPr lang="hu-HU" dirty="0" err="1">
                <a:solidFill>
                  <a:srgbClr val="C00000"/>
                </a:solidFill>
              </a:rPr>
              <a:t>Driving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2279452" y="35945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/>
              <a:t>Harald </a:t>
            </a:r>
            <a:r>
              <a:rPr lang="hu-HU" sz="1200" dirty="0" err="1"/>
              <a:t>Hönninger</a:t>
            </a:r>
            <a:endParaRPr lang="hu-HU" sz="1200" dirty="0"/>
          </a:p>
          <a:p>
            <a:r>
              <a:rPr lang="hu-HU" sz="1200" dirty="0"/>
              <a:t>29 </a:t>
            </a:r>
            <a:r>
              <a:rPr lang="hu-HU" sz="1200" dirty="0" err="1"/>
              <a:t>October</a:t>
            </a:r>
            <a:r>
              <a:rPr lang="hu-HU" sz="1200" dirty="0"/>
              <a:t> </a:t>
            </a:r>
            <a:r>
              <a:rPr lang="hu-HU" sz="1200" b="1" u="sng" dirty="0">
                <a:solidFill>
                  <a:srgbClr val="C00000"/>
                </a:solidFill>
              </a:rPr>
              <a:t>2013</a:t>
            </a:r>
            <a:endParaRPr lang="en-US" sz="1200" b="1" u="sng" dirty="0">
              <a:solidFill>
                <a:srgbClr val="C00000"/>
              </a:solidFill>
            </a:endParaRPr>
          </a:p>
        </p:txBody>
      </p:sp>
      <p:pic>
        <p:nvPicPr>
          <p:cNvPr id="1028" name="Picture 4" descr="Image result for ca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76" y="1189440"/>
            <a:ext cx="1442460" cy="96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Kép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74" y="721069"/>
            <a:ext cx="1995886" cy="1116607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36" y="1957446"/>
            <a:ext cx="3600000" cy="2609013"/>
          </a:xfrm>
          <a:prstGeom prst="rect">
            <a:avLst/>
          </a:prstGeom>
        </p:spPr>
      </p:pic>
      <p:sp>
        <p:nvSpPr>
          <p:cNvPr id="28" name="Ellipszis 27"/>
          <p:cNvSpPr/>
          <p:nvPr/>
        </p:nvSpPr>
        <p:spPr>
          <a:xfrm>
            <a:off x="3807839" y="3072738"/>
            <a:ext cx="978905" cy="19722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zis 28"/>
          <p:cNvSpPr/>
          <p:nvPr/>
        </p:nvSpPr>
        <p:spPr>
          <a:xfrm>
            <a:off x="4721826" y="3729894"/>
            <a:ext cx="978905" cy="19722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zövegdoboz 25"/>
          <p:cNvSpPr txBox="1"/>
          <p:nvPr/>
        </p:nvSpPr>
        <p:spPr>
          <a:xfrm>
            <a:off x="4915928" y="2297609"/>
            <a:ext cx="2281330" cy="738664"/>
          </a:xfrm>
          <a:prstGeom prst="rect">
            <a:avLst/>
          </a:prstGeom>
          <a:solidFill>
            <a:srgbClr val="FFFF00"/>
          </a:solidFill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hu-HU" sz="1400" dirty="0" err="1"/>
              <a:t>Worst</a:t>
            </a:r>
            <a:r>
              <a:rPr lang="hu-HU" sz="1400" dirty="0"/>
              <a:t> </a:t>
            </a:r>
            <a:r>
              <a:rPr lang="hu-HU" sz="1400" dirty="0" err="1"/>
              <a:t>case</a:t>
            </a:r>
            <a:r>
              <a:rPr lang="hu-HU" sz="1400" dirty="0"/>
              <a:t> </a:t>
            </a:r>
            <a:r>
              <a:rPr lang="hu-HU" sz="1400" dirty="0" err="1"/>
              <a:t>execution</a:t>
            </a:r>
            <a:r>
              <a:rPr lang="hu-HU" sz="1400" dirty="0"/>
              <a:t> </a:t>
            </a:r>
            <a:r>
              <a:rPr lang="hu-HU" sz="1400" dirty="0" err="1"/>
              <a:t>time</a:t>
            </a:r>
            <a:endParaRPr lang="hu-H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400" dirty="0" err="1"/>
              <a:t>risk</a:t>
            </a:r>
            <a:r>
              <a:rPr lang="hu-HU" sz="1400" dirty="0"/>
              <a:t> </a:t>
            </a:r>
            <a:r>
              <a:rPr lang="hu-HU" sz="1400" dirty="0" err="1"/>
              <a:t>considerations</a:t>
            </a:r>
            <a:endParaRPr lang="hu-H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400" dirty="0" err="1"/>
              <a:t>verification</a:t>
            </a:r>
            <a:endParaRPr lang="en-US" sz="1400" dirty="0"/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50" y="4278686"/>
            <a:ext cx="3600000" cy="2609013"/>
          </a:xfrm>
          <a:prstGeom prst="rect">
            <a:avLst/>
          </a:prstGeom>
        </p:spPr>
      </p:pic>
      <p:sp>
        <p:nvSpPr>
          <p:cNvPr id="27" name="Szövegdoboz 26"/>
          <p:cNvSpPr txBox="1"/>
          <p:nvPr/>
        </p:nvSpPr>
        <p:spPr>
          <a:xfrm>
            <a:off x="5484536" y="4565677"/>
            <a:ext cx="1632178" cy="2062103"/>
          </a:xfrm>
          <a:prstGeom prst="rect">
            <a:avLst/>
          </a:prstGeom>
          <a:solidFill>
            <a:srgbClr val="FFFF00"/>
          </a:solidFill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hu-HU" sz="1600" dirty="0" err="1"/>
              <a:t>Alibaba</a:t>
            </a:r>
            <a:endParaRPr lang="hu-HU" sz="1600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hu-HU" sz="1600" dirty="0"/>
              <a:t>Baidu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hu-HU" sz="1600" dirty="0"/>
              <a:t>Didi </a:t>
            </a:r>
            <a:r>
              <a:rPr lang="hu-HU" sz="1600" dirty="0" err="1"/>
              <a:t>Chuxing</a:t>
            </a:r>
            <a:endParaRPr lang="hu-HU" sz="1600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hu-HU" sz="1600" dirty="0" err="1"/>
              <a:t>Sogou</a:t>
            </a:r>
            <a:endParaRPr lang="hu-HU" sz="1600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hu-HU" sz="1600" dirty="0" err="1"/>
              <a:t>Toutiao</a:t>
            </a:r>
            <a:endParaRPr lang="hu-HU" sz="1600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hu-HU" sz="1600" dirty="0"/>
              <a:t>Uber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hu-HU" sz="1600" dirty="0" err="1"/>
              <a:t>Xiaomi</a:t>
            </a:r>
            <a:endParaRPr lang="hu-HU" sz="1600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hu-HU" sz="1600" dirty="0" err="1"/>
              <a:t>WeChat</a:t>
            </a:r>
            <a:endParaRPr lang="hu-HU" sz="1600" dirty="0"/>
          </a:p>
        </p:txBody>
      </p:sp>
      <p:sp>
        <p:nvSpPr>
          <p:cNvPr id="5" name="Szövegdoboz 4"/>
          <p:cNvSpPr txBox="1"/>
          <p:nvPr/>
        </p:nvSpPr>
        <p:spPr>
          <a:xfrm>
            <a:off x="7185792" y="4350234"/>
            <a:ext cx="1825821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400" b="1" dirty="0" err="1">
                <a:solidFill>
                  <a:srgbClr val="C00000"/>
                </a:solidFill>
              </a:rPr>
              <a:t>Missing</a:t>
            </a:r>
            <a:r>
              <a:rPr lang="hu-HU" sz="1400" b="1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hu-HU" sz="1400" b="1" dirty="0" err="1">
                <a:solidFill>
                  <a:srgbClr val="C00000"/>
                </a:solidFill>
              </a:rPr>
              <a:t>elements</a:t>
            </a:r>
            <a:r>
              <a:rPr lang="hu-HU" sz="1400" b="1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hu-HU" sz="1400" b="1" dirty="0" err="1">
                <a:solidFill>
                  <a:srgbClr val="C00000"/>
                </a:solidFill>
              </a:rPr>
              <a:t>from</a:t>
            </a:r>
            <a:r>
              <a:rPr lang="hu-HU" sz="1400" b="1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hu-HU" b="1" dirty="0" err="1">
                <a:solidFill>
                  <a:srgbClr val="C00000"/>
                </a:solidFill>
              </a:rPr>
              <a:t>Bosch’s</a:t>
            </a:r>
            <a:r>
              <a:rPr lang="hu-HU" b="1" dirty="0">
                <a:solidFill>
                  <a:srgbClr val="C00000"/>
                </a:solidFill>
              </a:rPr>
              <a:t> </a:t>
            </a:r>
            <a:r>
              <a:rPr lang="hu-HU" b="1" dirty="0" err="1">
                <a:solidFill>
                  <a:srgbClr val="C00000"/>
                </a:solidFill>
              </a:rPr>
              <a:t>vision</a:t>
            </a:r>
            <a:endParaRPr lang="hu-HU" b="1" dirty="0">
              <a:solidFill>
                <a:srgbClr val="C00000"/>
              </a:solidFill>
            </a:endParaRPr>
          </a:p>
          <a:p>
            <a:pPr algn="ctr"/>
            <a:r>
              <a:rPr lang="hu-HU" b="1" dirty="0" err="1">
                <a:solidFill>
                  <a:srgbClr val="C00000"/>
                </a:solidFill>
              </a:rPr>
              <a:t>in</a:t>
            </a:r>
            <a:r>
              <a:rPr lang="hu-HU" b="1" dirty="0">
                <a:solidFill>
                  <a:srgbClr val="C00000"/>
                </a:solidFill>
              </a:rPr>
              <a:t> 2013 </a:t>
            </a:r>
          </a:p>
          <a:p>
            <a:pPr algn="ctr"/>
            <a:r>
              <a:rPr lang="hu-HU" sz="1400" b="1" dirty="0" err="1">
                <a:solidFill>
                  <a:srgbClr val="C00000"/>
                </a:solidFill>
              </a:rPr>
              <a:t>are</a:t>
            </a:r>
            <a:r>
              <a:rPr lang="hu-HU" sz="1400" b="1" dirty="0">
                <a:solidFill>
                  <a:srgbClr val="C00000"/>
                </a:solidFill>
              </a:rPr>
              <a:t> </a:t>
            </a:r>
            <a:r>
              <a:rPr lang="hu-HU" sz="1400" b="1" dirty="0" err="1">
                <a:solidFill>
                  <a:srgbClr val="C00000"/>
                </a:solidFill>
              </a:rPr>
              <a:t>added</a:t>
            </a:r>
            <a:r>
              <a:rPr lang="hu-HU" sz="1400" b="1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hu-HU" sz="1400" b="1" dirty="0">
                <a:solidFill>
                  <a:srgbClr val="C00000"/>
                </a:solidFill>
              </a:rPr>
              <a:t>and </a:t>
            </a:r>
            <a:r>
              <a:rPr lang="hu-HU" sz="1400" b="1" dirty="0" err="1">
                <a:solidFill>
                  <a:srgbClr val="C00000"/>
                </a:solidFill>
              </a:rPr>
              <a:t>highlighted</a:t>
            </a:r>
            <a:endParaRPr lang="en-US" sz="1400" b="1" dirty="0">
              <a:solidFill>
                <a:srgbClr val="C00000"/>
              </a:solidFill>
            </a:endParaRPr>
          </a:p>
          <a:p>
            <a:endParaRPr lang="en-US" sz="1700" dirty="0"/>
          </a:p>
        </p:txBody>
      </p:sp>
      <p:sp>
        <p:nvSpPr>
          <p:cNvPr id="6" name="Jobbra nyíl 5"/>
          <p:cNvSpPr/>
          <p:nvPr/>
        </p:nvSpPr>
        <p:spPr>
          <a:xfrm>
            <a:off x="5588710" y="1787449"/>
            <a:ext cx="773724" cy="213786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sz="900" b="1" dirty="0" err="1">
                <a:solidFill>
                  <a:schemeClr val="tx1"/>
                </a:solidFill>
              </a:rPr>
              <a:t>Socio</a:t>
            </a:r>
            <a:r>
              <a:rPr lang="hu-HU" sz="900" b="1" dirty="0">
                <a:solidFill>
                  <a:schemeClr val="tx1"/>
                </a:solidFill>
              </a:rPr>
              <a:t> </a:t>
            </a:r>
            <a:r>
              <a:rPr lang="hu-HU" sz="900" b="1" dirty="0" err="1">
                <a:solidFill>
                  <a:schemeClr val="tx1"/>
                </a:solidFill>
              </a:rPr>
              <a:t>Space</a:t>
            </a:r>
            <a:endParaRPr lang="en-US" sz="900" b="1" dirty="0">
              <a:solidFill>
                <a:schemeClr val="tx1"/>
              </a:solidFill>
            </a:endParaRPr>
          </a:p>
        </p:txBody>
      </p:sp>
      <p:grpSp>
        <p:nvGrpSpPr>
          <p:cNvPr id="22" name="Csoportba foglalás 21"/>
          <p:cNvGrpSpPr/>
          <p:nvPr/>
        </p:nvGrpSpPr>
        <p:grpSpPr>
          <a:xfrm>
            <a:off x="0" y="2005200"/>
            <a:ext cx="3600000" cy="2607426"/>
            <a:chOff x="0" y="2225127"/>
            <a:chExt cx="3600000" cy="2607426"/>
          </a:xfrm>
        </p:grpSpPr>
        <p:pic>
          <p:nvPicPr>
            <p:cNvPr id="14" name="Kép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25127"/>
              <a:ext cx="3600000" cy="2607426"/>
            </a:xfrm>
            <a:prstGeom prst="rect">
              <a:avLst/>
            </a:prstGeom>
          </p:spPr>
        </p:pic>
        <p:sp>
          <p:nvSpPr>
            <p:cNvPr id="20" name="Szalagnyíl lefelé 19"/>
            <p:cNvSpPr/>
            <p:nvPr/>
          </p:nvSpPr>
          <p:spPr>
            <a:xfrm>
              <a:off x="1171679" y="4187624"/>
              <a:ext cx="1011371" cy="385069"/>
            </a:xfrm>
            <a:prstGeom prst="curvedDownArrow">
              <a:avLst/>
            </a:prstGeom>
            <a:gradFill>
              <a:gsLst>
                <a:gs pos="100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rgbClr val="C00000"/>
                </a:gs>
              </a:gsLst>
            </a:gradFill>
            <a:scene3d>
              <a:camera prst="orthographicFront">
                <a:rot lat="1080000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Szalagnyíl lefelé 20"/>
            <p:cNvSpPr/>
            <p:nvPr/>
          </p:nvSpPr>
          <p:spPr>
            <a:xfrm>
              <a:off x="1184443" y="3578812"/>
              <a:ext cx="1011371" cy="385069"/>
            </a:xfrm>
            <a:prstGeom prst="curvedDownArrow">
              <a:avLst/>
            </a:prstGeom>
            <a:gradFill>
              <a:gsLst>
                <a:gs pos="0">
                  <a:srgbClr val="C000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9" name="Tartalom helye 8"/>
          <p:cNvPicPr>
            <a:picLocks noGrp="1" noChangeAspect="1"/>
          </p:cNvPicPr>
          <p:nvPr>
            <p:ph idx="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0273"/>
            <a:ext cx="3600000" cy="2607426"/>
          </a:xfrm>
        </p:spPr>
      </p:pic>
      <p:sp>
        <p:nvSpPr>
          <p:cNvPr id="32" name="Szövegdoboz 31"/>
          <p:cNvSpPr txBox="1"/>
          <p:nvPr/>
        </p:nvSpPr>
        <p:spPr>
          <a:xfrm>
            <a:off x="282199" y="5993301"/>
            <a:ext cx="3148619" cy="584775"/>
          </a:xfrm>
          <a:prstGeom prst="rect">
            <a:avLst/>
          </a:prstGeom>
          <a:solidFill>
            <a:srgbClr val="FFFF00"/>
          </a:solidFill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hu-HU" sz="1600" dirty="0" err="1"/>
              <a:t>All</a:t>
            </a:r>
            <a:r>
              <a:rPr lang="hu-HU" sz="1600" dirty="0"/>
              <a:t> of </a:t>
            </a:r>
            <a:r>
              <a:rPr lang="hu-HU" sz="1600" dirty="0" err="1"/>
              <a:t>these</a:t>
            </a:r>
            <a:r>
              <a:rPr lang="hu-HU" sz="1600" dirty="0"/>
              <a:t> </a:t>
            </a:r>
            <a:r>
              <a:rPr lang="hu-HU" sz="1600" dirty="0" err="1"/>
              <a:t>should</a:t>
            </a:r>
            <a:r>
              <a:rPr lang="hu-HU" sz="1600" dirty="0"/>
              <a:t> be </a:t>
            </a:r>
            <a:r>
              <a:rPr lang="hu-HU" sz="1600" dirty="0" err="1"/>
              <a:t>combined</a:t>
            </a:r>
            <a:r>
              <a:rPr lang="hu-HU" sz="1600" dirty="0"/>
              <a:t> </a:t>
            </a:r>
          </a:p>
          <a:p>
            <a:pPr algn="ctr"/>
            <a:r>
              <a:rPr lang="hu-HU" sz="1600" dirty="0" err="1"/>
              <a:t>in</a:t>
            </a:r>
            <a:r>
              <a:rPr lang="hu-HU" sz="1600" dirty="0"/>
              <a:t> a </a:t>
            </a:r>
            <a:r>
              <a:rPr lang="hu-HU" sz="1600" dirty="0" err="1"/>
              <a:t>single</a:t>
            </a:r>
            <a:r>
              <a:rPr lang="hu-HU" sz="1600" dirty="0"/>
              <a:t> platform </a:t>
            </a:r>
          </a:p>
        </p:txBody>
      </p:sp>
      <p:sp>
        <p:nvSpPr>
          <p:cNvPr id="30" name="Jobbra nyíl 29"/>
          <p:cNvSpPr/>
          <p:nvPr/>
        </p:nvSpPr>
        <p:spPr>
          <a:xfrm>
            <a:off x="5405334" y="862359"/>
            <a:ext cx="773724" cy="213786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hu-HU" sz="900" b="1" dirty="0" err="1">
                <a:solidFill>
                  <a:schemeClr val="tx1"/>
                </a:solidFill>
              </a:rPr>
              <a:t>Environment</a:t>
            </a:r>
            <a:endParaRPr 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8" grpId="0" animBg="1"/>
      <p:bldP spid="29" grpId="0" animBg="1"/>
      <p:bldP spid="26" grpId="0" animBg="1"/>
      <p:bldP spid="27" grpId="0" animBg="1"/>
      <p:bldP spid="6" grpId="0" animBg="1"/>
      <p:bldP spid="32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Kép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249" y="1255798"/>
            <a:ext cx="1675846" cy="729442"/>
          </a:xfrm>
          <a:prstGeom prst="rect">
            <a:avLst/>
          </a:prstGeom>
        </p:spPr>
      </p:pic>
      <p:grpSp>
        <p:nvGrpSpPr>
          <p:cNvPr id="54" name="Group 10"/>
          <p:cNvGrpSpPr>
            <a:grpSpLocks noChangeAspect="1"/>
          </p:cNvGrpSpPr>
          <p:nvPr/>
        </p:nvGrpSpPr>
        <p:grpSpPr>
          <a:xfrm>
            <a:off x="4290893" y="918118"/>
            <a:ext cx="1645920" cy="1757660"/>
            <a:chOff x="3581400" y="838200"/>
            <a:chExt cx="1828800" cy="1952956"/>
          </a:xfrm>
        </p:grpSpPr>
        <p:pic>
          <p:nvPicPr>
            <p:cNvPr id="55" name="Picture 6" descr="pupillabs-eyetracker.jpe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0" y="838200"/>
              <a:ext cx="1316589" cy="1327150"/>
            </a:xfrm>
            <a:prstGeom prst="rect">
              <a:avLst/>
            </a:prstGeom>
          </p:spPr>
        </p:pic>
        <p:sp>
          <p:nvSpPr>
            <p:cNvPr id="56" name="TextBox 9"/>
            <p:cNvSpPr txBox="1"/>
            <p:nvPr/>
          </p:nvSpPr>
          <p:spPr>
            <a:xfrm>
              <a:off x="3581400" y="2209800"/>
              <a:ext cx="1828800" cy="581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Palatino Linotype" pitchFamily="18" charset="0"/>
                </a:rPr>
                <a:t>Pupil Labs </a:t>
              </a:r>
            </a:p>
            <a:p>
              <a:pPr algn="ctr"/>
              <a:r>
                <a:rPr lang="de-DE" sz="1400" dirty="0">
                  <a:latin typeface="Palatino Linotype" pitchFamily="18" charset="0"/>
                </a:rPr>
                <a:t>Eye-tracker</a:t>
              </a:r>
              <a:endParaRPr lang="en-US" sz="1400" dirty="0">
                <a:latin typeface="Palatino Linotype" pitchFamily="18" charset="0"/>
              </a:endParaRPr>
            </a:p>
          </p:txBody>
        </p:sp>
      </p:grpSp>
      <p:grpSp>
        <p:nvGrpSpPr>
          <p:cNvPr id="57" name="Group 12"/>
          <p:cNvGrpSpPr/>
          <p:nvPr/>
        </p:nvGrpSpPr>
        <p:grpSpPr>
          <a:xfrm>
            <a:off x="7222059" y="2888615"/>
            <a:ext cx="1676400" cy="1256300"/>
            <a:chOff x="5708073" y="1676400"/>
            <a:chExt cx="1828800" cy="1412955"/>
          </a:xfrm>
        </p:grpSpPr>
        <p:pic>
          <p:nvPicPr>
            <p:cNvPr id="58" name="Picture 5" descr="oculus-rift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1200" y="1676400"/>
              <a:ext cx="1662040" cy="1190625"/>
            </a:xfrm>
            <a:prstGeom prst="rect">
              <a:avLst/>
            </a:prstGeom>
          </p:spPr>
        </p:pic>
        <p:sp>
          <p:nvSpPr>
            <p:cNvPr id="59" name="TextBox 11"/>
            <p:cNvSpPr txBox="1"/>
            <p:nvPr/>
          </p:nvSpPr>
          <p:spPr>
            <a:xfrm>
              <a:off x="5708073" y="2743200"/>
              <a:ext cx="1828800" cy="346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Palatino Linotype" pitchFamily="18" charset="0"/>
                </a:rPr>
                <a:t>Oculus DK 2</a:t>
              </a:r>
              <a:endParaRPr lang="en-US" sz="1400" dirty="0">
                <a:latin typeface="Palatino Linotype" pitchFamily="18" charset="0"/>
              </a:endParaRPr>
            </a:p>
          </p:txBody>
        </p:sp>
      </p:grpSp>
      <p:pic>
        <p:nvPicPr>
          <p:cNvPr id="63" name="Picture 19" descr="smi-eye-track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1758" y="1033606"/>
            <a:ext cx="1167107" cy="800516"/>
          </a:xfrm>
          <a:prstGeom prst="rect">
            <a:avLst/>
          </a:prstGeom>
        </p:spPr>
      </p:pic>
      <p:sp>
        <p:nvSpPr>
          <p:cNvPr id="64" name="TextBox 20"/>
          <p:cNvSpPr txBox="1"/>
          <p:nvPr/>
        </p:nvSpPr>
        <p:spPr>
          <a:xfrm>
            <a:off x="5713268" y="2107236"/>
            <a:ext cx="3430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Palatino Linotype" pitchFamily="18" charset="0"/>
              </a:rPr>
              <a:t>SMI </a:t>
            </a:r>
            <a:r>
              <a:rPr lang="hu-HU" sz="1400" dirty="0">
                <a:latin typeface="Palatino Linotype" pitchFamily="18" charset="0"/>
              </a:rPr>
              <a:t>and </a:t>
            </a:r>
            <a:r>
              <a:rPr lang="hu-HU" sz="1400" dirty="0" err="1">
                <a:latin typeface="Palatino Linotype" pitchFamily="18" charset="0"/>
              </a:rPr>
              <a:t>Tobii</a:t>
            </a:r>
            <a:r>
              <a:rPr lang="hu-HU" sz="1400" dirty="0">
                <a:latin typeface="Palatino Linotype" pitchFamily="18" charset="0"/>
              </a:rPr>
              <a:t> </a:t>
            </a:r>
            <a:r>
              <a:rPr lang="de-DE" sz="1400" dirty="0">
                <a:latin typeface="Palatino Linotype" pitchFamily="18" charset="0"/>
              </a:rPr>
              <a:t>Eye-</a:t>
            </a:r>
            <a:r>
              <a:rPr lang="de-DE" sz="1400" dirty="0" err="1">
                <a:latin typeface="Palatino Linotype" pitchFamily="18" charset="0"/>
              </a:rPr>
              <a:t>tracker</a:t>
            </a:r>
            <a:r>
              <a:rPr lang="hu-HU" sz="1400" dirty="0">
                <a:latin typeface="Palatino Linotype" pitchFamily="18" charset="0"/>
              </a:rPr>
              <a:t>s </a:t>
            </a:r>
          </a:p>
          <a:p>
            <a:pPr algn="ctr"/>
            <a:r>
              <a:rPr lang="hu-HU" sz="1400" dirty="0" err="1">
                <a:latin typeface="Palatino Linotype" pitchFamily="18" charset="0"/>
              </a:rPr>
              <a:t>with</a:t>
            </a:r>
            <a:r>
              <a:rPr lang="hu-HU" sz="1400" dirty="0">
                <a:latin typeface="Palatino Linotype" pitchFamily="18" charset="0"/>
              </a:rPr>
              <a:t> </a:t>
            </a:r>
            <a:r>
              <a:rPr lang="hu-HU" sz="1400" dirty="0" err="1">
                <a:latin typeface="Palatino Linotype" pitchFamily="18" charset="0"/>
              </a:rPr>
              <a:t>cameras</a:t>
            </a:r>
            <a:r>
              <a:rPr lang="hu-HU" sz="1400" dirty="0">
                <a:latin typeface="Palatino Linotype" pitchFamily="18" charset="0"/>
              </a:rPr>
              <a:t> </a:t>
            </a:r>
            <a:endParaRPr lang="en-US" sz="1400" dirty="0">
              <a:latin typeface="Palatino Linotype" pitchFamily="18" charset="0"/>
            </a:endParaRPr>
          </a:p>
        </p:txBody>
      </p:sp>
      <p:grpSp>
        <p:nvGrpSpPr>
          <p:cNvPr id="65" name="Group 27"/>
          <p:cNvGrpSpPr/>
          <p:nvPr/>
        </p:nvGrpSpPr>
        <p:grpSpPr>
          <a:xfrm>
            <a:off x="1022009" y="3185984"/>
            <a:ext cx="1165860" cy="1486898"/>
            <a:chOff x="1447800" y="4800600"/>
            <a:chExt cx="1828800" cy="2233870"/>
          </a:xfrm>
        </p:grpSpPr>
        <p:pic>
          <p:nvPicPr>
            <p:cNvPr id="66" name="Picture 25" descr="NAO-nextgen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1200" y="4800600"/>
              <a:ext cx="1027176" cy="1414272"/>
            </a:xfrm>
            <a:prstGeom prst="rect">
              <a:avLst/>
            </a:prstGeom>
          </p:spPr>
        </p:pic>
        <p:sp>
          <p:nvSpPr>
            <p:cNvPr id="67" name="TextBox 26"/>
            <p:cNvSpPr txBox="1"/>
            <p:nvPr/>
          </p:nvSpPr>
          <p:spPr>
            <a:xfrm>
              <a:off x="1447800" y="6248400"/>
              <a:ext cx="1828800" cy="786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Palatino Linotype" pitchFamily="18" charset="0"/>
                </a:rPr>
                <a:t>NAO Humanoid</a:t>
              </a:r>
              <a:endParaRPr lang="en-US" sz="1400" dirty="0">
                <a:latin typeface="Palatino Linotype" pitchFamily="18" charset="0"/>
              </a:endParaRPr>
            </a:p>
          </p:txBody>
        </p:sp>
      </p:grpSp>
      <p:grpSp>
        <p:nvGrpSpPr>
          <p:cNvPr id="68" name="Group 32"/>
          <p:cNvGrpSpPr/>
          <p:nvPr/>
        </p:nvGrpSpPr>
        <p:grpSpPr>
          <a:xfrm>
            <a:off x="2317134" y="1140007"/>
            <a:ext cx="1981200" cy="1165166"/>
            <a:chOff x="4711149" y="5334000"/>
            <a:chExt cx="2325757" cy="1242642"/>
          </a:xfrm>
        </p:grpSpPr>
        <p:pic>
          <p:nvPicPr>
            <p:cNvPr id="69" name="Picture 30" descr="epson-moverio-2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5400" y="5334000"/>
              <a:ext cx="1409700" cy="939800"/>
            </a:xfrm>
            <a:prstGeom prst="rect">
              <a:avLst/>
            </a:prstGeom>
          </p:spPr>
        </p:pic>
        <p:sp>
          <p:nvSpPr>
            <p:cNvPr id="70" name="TextBox 31"/>
            <p:cNvSpPr txBox="1"/>
            <p:nvPr/>
          </p:nvSpPr>
          <p:spPr>
            <a:xfrm>
              <a:off x="4711149" y="6248400"/>
              <a:ext cx="2325757" cy="328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Palatino Linotype" pitchFamily="18" charset="0"/>
                </a:rPr>
                <a:t>Epson </a:t>
              </a:r>
              <a:r>
                <a:rPr lang="de-DE" sz="1400" dirty="0" err="1">
                  <a:latin typeface="Palatino Linotype" pitchFamily="18" charset="0"/>
                </a:rPr>
                <a:t>Mov</a:t>
              </a:r>
              <a:r>
                <a:rPr lang="hu-HU" sz="1400" dirty="0">
                  <a:latin typeface="Palatino Linotype" pitchFamily="18" charset="0"/>
                </a:rPr>
                <a:t>e</a:t>
              </a:r>
              <a:r>
                <a:rPr lang="de-DE" sz="1400" dirty="0" err="1">
                  <a:latin typeface="Palatino Linotype" pitchFamily="18" charset="0"/>
                </a:rPr>
                <a:t>rio</a:t>
              </a:r>
              <a:r>
                <a:rPr lang="de-DE" sz="1400" dirty="0">
                  <a:latin typeface="Palatino Linotype" pitchFamily="18" charset="0"/>
                </a:rPr>
                <a:t> BT-200</a:t>
              </a:r>
              <a:endParaRPr lang="en-US" sz="1400" dirty="0">
                <a:latin typeface="Palatino Linotype" pitchFamily="18" charset="0"/>
              </a:endParaRPr>
            </a:p>
          </p:txBody>
        </p:sp>
      </p:grpSp>
      <p:grpSp>
        <p:nvGrpSpPr>
          <p:cNvPr id="74" name="Group 41"/>
          <p:cNvGrpSpPr/>
          <p:nvPr/>
        </p:nvGrpSpPr>
        <p:grpSpPr>
          <a:xfrm>
            <a:off x="5341226" y="4812377"/>
            <a:ext cx="1832163" cy="1253990"/>
            <a:chOff x="3505199" y="5181600"/>
            <a:chExt cx="2473420" cy="1413801"/>
          </a:xfrm>
        </p:grpSpPr>
        <p:pic>
          <p:nvPicPr>
            <p:cNvPr id="75" name="Picture 33" descr="brother-airscouter-2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1400" y="5181600"/>
              <a:ext cx="1781736" cy="1009650"/>
            </a:xfrm>
            <a:prstGeom prst="rect">
              <a:avLst/>
            </a:prstGeom>
          </p:spPr>
        </p:pic>
        <p:sp>
          <p:nvSpPr>
            <p:cNvPr id="76" name="TextBox 37"/>
            <p:cNvSpPr txBox="1"/>
            <p:nvPr/>
          </p:nvSpPr>
          <p:spPr>
            <a:xfrm>
              <a:off x="3505199" y="6248400"/>
              <a:ext cx="2473420" cy="34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Palatino Linotype" pitchFamily="18" charset="0"/>
                </a:rPr>
                <a:t>Brother Airscouter</a:t>
              </a:r>
              <a:endParaRPr lang="en-US" sz="1400" dirty="0">
                <a:latin typeface="Palatino Linotype" pitchFamily="18" charset="0"/>
              </a:endParaRPr>
            </a:p>
          </p:txBody>
        </p:sp>
      </p:grpSp>
      <p:grpSp>
        <p:nvGrpSpPr>
          <p:cNvPr id="77" name="Group 39"/>
          <p:cNvGrpSpPr/>
          <p:nvPr/>
        </p:nvGrpSpPr>
        <p:grpSpPr>
          <a:xfrm>
            <a:off x="3772632" y="4796379"/>
            <a:ext cx="1447800" cy="1108156"/>
            <a:chOff x="2667000" y="2743200"/>
            <a:chExt cx="2057400" cy="1266023"/>
          </a:xfrm>
        </p:grpSpPr>
        <p:sp>
          <p:nvSpPr>
            <p:cNvPr id="78" name="TextBox 36"/>
            <p:cNvSpPr txBox="1"/>
            <p:nvPr/>
          </p:nvSpPr>
          <p:spPr>
            <a:xfrm>
              <a:off x="2667000" y="3657600"/>
              <a:ext cx="2057400" cy="351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Palatino Linotype" pitchFamily="18" charset="0"/>
                </a:rPr>
                <a:t>Tobii EyeX</a:t>
              </a:r>
              <a:endParaRPr lang="en-US" sz="1400" dirty="0">
                <a:latin typeface="Palatino Linotype" pitchFamily="18" charset="0"/>
              </a:endParaRPr>
            </a:p>
          </p:txBody>
        </p:sp>
        <p:pic>
          <p:nvPicPr>
            <p:cNvPr id="79" name="Picture 38" descr="Tobii-EyeXController.jp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58037" y="2743200"/>
              <a:ext cx="1430986" cy="952500"/>
            </a:xfrm>
            <a:prstGeom prst="rect">
              <a:avLst/>
            </a:prstGeom>
          </p:spPr>
        </p:pic>
      </p:grpSp>
      <p:pic>
        <p:nvPicPr>
          <p:cNvPr id="80" name="Picture 7" descr="C:\Users\O\Google ドライブ\Germany Internship\PerCom Paper\hmd setup - edit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585" y="2684657"/>
            <a:ext cx="2836959" cy="212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Cím 1"/>
          <p:cNvSpPr txBox="1">
            <a:spLocks/>
          </p:cNvSpPr>
          <p:nvPr/>
        </p:nvSpPr>
        <p:spPr>
          <a:xfrm>
            <a:off x="339113" y="918118"/>
            <a:ext cx="1133173" cy="3923564"/>
          </a:xfrm>
          <a:prstGeom prst="rect">
            <a:avLst/>
          </a:prstGeom>
        </p:spPr>
        <p:txBody>
          <a:bodyPr vert="vert27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Arial Black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Arial Black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Arial Black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hu-HU" sz="2400" kern="0" dirty="0" err="1"/>
              <a:t>Smart</a:t>
            </a:r>
            <a:r>
              <a:rPr lang="hu-HU" sz="2400" kern="0" dirty="0"/>
              <a:t> </a:t>
            </a:r>
            <a:r>
              <a:rPr lang="hu-HU" sz="2400" kern="0" dirty="0" err="1"/>
              <a:t>tools</a:t>
            </a:r>
            <a:r>
              <a:rPr lang="hu-HU" sz="2400" kern="0" dirty="0"/>
              <a:t> </a:t>
            </a:r>
            <a:r>
              <a:rPr lang="hu-HU" sz="2400" kern="0" dirty="0" err="1"/>
              <a:t>for</a:t>
            </a:r>
            <a:r>
              <a:rPr lang="hu-HU" sz="2400" kern="0" dirty="0"/>
              <a:t> </a:t>
            </a:r>
            <a:r>
              <a:rPr lang="hu-HU" sz="2400" kern="0" dirty="0" err="1"/>
              <a:t>smart</a:t>
            </a:r>
            <a:r>
              <a:rPr lang="hu-HU" sz="2400" kern="0" dirty="0"/>
              <a:t> </a:t>
            </a:r>
            <a:r>
              <a:rPr lang="hu-HU" sz="2400" kern="0" dirty="0" err="1"/>
              <a:t>environments</a:t>
            </a:r>
            <a:endParaRPr lang="hu-HU" sz="2400" kern="0" dirty="0"/>
          </a:p>
        </p:txBody>
      </p:sp>
      <p:pic>
        <p:nvPicPr>
          <p:cNvPr id="82" name="Kép 8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552" y="4725145"/>
            <a:ext cx="3185222" cy="1343931"/>
          </a:xfrm>
          <a:prstGeom prst="rect">
            <a:avLst/>
          </a:prstGeom>
        </p:spPr>
      </p:pic>
      <p:sp>
        <p:nvSpPr>
          <p:cNvPr id="83" name="AutoShape 2" descr="Image result for tobii glasses"/>
          <p:cNvSpPr>
            <a:spLocks noChangeAspect="1" noChangeArrowheads="1"/>
          </p:cNvSpPr>
          <p:nvPr/>
        </p:nvSpPr>
        <p:spPr bwMode="auto">
          <a:xfrm>
            <a:off x="9324528" y="17335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4" name="Kép 8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89" y="4429908"/>
            <a:ext cx="1935891" cy="1087325"/>
          </a:xfrm>
          <a:prstGeom prst="rect">
            <a:avLst/>
          </a:prstGeom>
        </p:spPr>
      </p:pic>
      <p:sp>
        <p:nvSpPr>
          <p:cNvPr id="85" name="TextBox 20"/>
          <p:cNvSpPr txBox="1"/>
          <p:nvPr/>
        </p:nvSpPr>
        <p:spPr>
          <a:xfrm>
            <a:off x="7151654" y="5514599"/>
            <a:ext cx="1817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 err="1">
                <a:latin typeface="Palatino Linotype" pitchFamily="18" charset="0"/>
              </a:rPr>
              <a:t>Oculus</a:t>
            </a:r>
            <a:r>
              <a:rPr lang="hu-HU" sz="1400" dirty="0">
                <a:latin typeface="Palatino Linotype" pitchFamily="18" charset="0"/>
              </a:rPr>
              <a:t> </a:t>
            </a:r>
            <a:r>
              <a:rPr lang="hu-HU" sz="1400" dirty="0" err="1">
                <a:latin typeface="Palatino Linotype" pitchFamily="18" charset="0"/>
              </a:rPr>
              <a:t>with</a:t>
            </a:r>
            <a:r>
              <a:rPr lang="hu-HU" sz="1400" dirty="0">
                <a:latin typeface="Palatino Linotype" pitchFamily="18" charset="0"/>
              </a:rPr>
              <a:t> </a:t>
            </a:r>
            <a:r>
              <a:rPr lang="de-DE" sz="1400" dirty="0">
                <a:latin typeface="Palatino Linotype" pitchFamily="18" charset="0"/>
              </a:rPr>
              <a:t>SMI</a:t>
            </a:r>
            <a:r>
              <a:rPr lang="hu-HU" sz="1400" dirty="0">
                <a:latin typeface="Palatino Linotype" pitchFamily="18" charset="0"/>
              </a:rPr>
              <a:t> </a:t>
            </a:r>
            <a:endParaRPr lang="en-US" sz="1400" dirty="0">
              <a:latin typeface="Palatino Linotype" pitchFamily="18" charset="0"/>
            </a:endParaRPr>
          </a:p>
        </p:txBody>
      </p:sp>
      <p:grpSp>
        <p:nvGrpSpPr>
          <p:cNvPr id="60" name="Group 14"/>
          <p:cNvGrpSpPr/>
          <p:nvPr/>
        </p:nvGrpSpPr>
        <p:grpSpPr>
          <a:xfrm>
            <a:off x="2415257" y="3875180"/>
            <a:ext cx="1524000" cy="961223"/>
            <a:chOff x="5486400" y="5105400"/>
            <a:chExt cx="1828800" cy="1120907"/>
          </a:xfrm>
        </p:grpSpPr>
        <p:pic>
          <p:nvPicPr>
            <p:cNvPr id="61" name="Picture 4" descr="anoto-pen1.jp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15000" y="5105400"/>
              <a:ext cx="1389888" cy="926592"/>
            </a:xfrm>
            <a:prstGeom prst="rect">
              <a:avLst/>
            </a:prstGeom>
          </p:spPr>
        </p:pic>
        <p:sp>
          <p:nvSpPr>
            <p:cNvPr id="62" name="TextBox 13"/>
            <p:cNvSpPr txBox="1"/>
            <p:nvPr/>
          </p:nvSpPr>
          <p:spPr>
            <a:xfrm>
              <a:off x="5486400" y="5867400"/>
              <a:ext cx="1828800" cy="358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>
                  <a:latin typeface="Palatino Linotype" pitchFamily="18" charset="0"/>
                </a:rPr>
                <a:t>Anoto</a:t>
              </a:r>
              <a:endParaRPr lang="en-US" sz="1400" dirty="0">
                <a:latin typeface="Palatino Linotype" pitchFamily="18" charset="0"/>
              </a:endParaRPr>
            </a:p>
          </p:txBody>
        </p:sp>
      </p:grpSp>
      <p:pic>
        <p:nvPicPr>
          <p:cNvPr id="86" name="Kép 8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61" y="2305270"/>
            <a:ext cx="1565715" cy="880715"/>
          </a:xfrm>
          <a:prstGeom prst="rect">
            <a:avLst/>
          </a:prstGeom>
        </p:spPr>
      </p:pic>
      <p:sp>
        <p:nvSpPr>
          <p:cNvPr id="87" name="TextBox 20"/>
          <p:cNvSpPr txBox="1"/>
          <p:nvPr/>
        </p:nvSpPr>
        <p:spPr>
          <a:xfrm>
            <a:off x="2111709" y="3250577"/>
            <a:ext cx="1817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 err="1">
                <a:latin typeface="Palatino Linotype" pitchFamily="18" charset="0"/>
              </a:rPr>
              <a:t>RealSense</a:t>
            </a:r>
            <a:r>
              <a:rPr lang="hu-HU" sz="1400" dirty="0">
                <a:latin typeface="Palatino Linotype" pitchFamily="18" charset="0"/>
              </a:rPr>
              <a:t> </a:t>
            </a:r>
            <a:r>
              <a:rPr lang="hu-HU" sz="1400" dirty="0" err="1">
                <a:latin typeface="Palatino Linotype" pitchFamily="18" charset="0"/>
              </a:rPr>
              <a:t>depth</a:t>
            </a:r>
            <a:r>
              <a:rPr lang="hu-HU" sz="1400" dirty="0">
                <a:latin typeface="Palatino Linotype" pitchFamily="18" charset="0"/>
              </a:rPr>
              <a:t> camera</a:t>
            </a:r>
            <a:endParaRPr lang="en-US" sz="1400" dirty="0">
              <a:latin typeface="Palatino Linotype" pitchFamily="18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1BBC4F2A-6761-412C-AE25-397579B82A70}"/>
              </a:ext>
            </a:extLst>
          </p:cNvPr>
          <p:cNvSpPr txBox="1">
            <a:spLocks/>
          </p:cNvSpPr>
          <p:nvPr/>
        </p:nvSpPr>
        <p:spPr>
          <a:xfrm>
            <a:off x="18632" y="-102168"/>
            <a:ext cx="8153767" cy="1143000"/>
          </a:xfrm>
          <a:prstGeom prst="rect">
            <a:avLst/>
          </a:prstGeom>
        </p:spPr>
        <p:txBody>
          <a:bodyPr/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/>
              <a:t>Interaction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2</a:t>
            </a:r>
            <a:r>
              <a:rPr lang="hu-HU" baseline="30000" dirty="0"/>
              <a:t>nd</a:t>
            </a:r>
            <a:r>
              <a:rPr lang="hu-HU" dirty="0"/>
              <a:t> </a:t>
            </a:r>
            <a:r>
              <a:rPr lang="hu-HU" dirty="0" err="1"/>
              <a:t>kind</a:t>
            </a:r>
            <a:r>
              <a:rPr lang="hu-HU" dirty="0"/>
              <a:t>: IoT</a:t>
            </a:r>
            <a:br>
              <a:rPr lang="hu-HU" dirty="0"/>
            </a:br>
            <a:r>
              <a:rPr lang="en-US" sz="2800" b="1" dirty="0">
                <a:solidFill>
                  <a:srgbClr val="C00000"/>
                </a:solidFill>
              </a:rPr>
              <a:t>Making </a:t>
            </a:r>
            <a:r>
              <a:rPr lang="hu-HU" sz="2800" b="1" dirty="0" err="1">
                <a:solidFill>
                  <a:srgbClr val="C00000"/>
                </a:solidFill>
              </a:rPr>
              <a:t>Individuals</a:t>
            </a:r>
            <a:r>
              <a:rPr lang="hu-HU" sz="2800" b="1" dirty="0">
                <a:solidFill>
                  <a:srgbClr val="C00000"/>
                </a:solidFill>
              </a:rPr>
              <a:t> </a:t>
            </a:r>
            <a:r>
              <a:rPr lang="hu-HU" sz="2800" b="1" dirty="0" err="1">
                <a:solidFill>
                  <a:srgbClr val="C00000"/>
                </a:solidFill>
              </a:rPr>
              <a:t>Accessible</a:t>
            </a:r>
            <a:r>
              <a:rPr lang="hu-HU" sz="2800" b="1" dirty="0">
                <a:solidFill>
                  <a:srgbClr val="C00000"/>
                </a:solidFill>
              </a:rPr>
              <a:t> </a:t>
            </a:r>
            <a:r>
              <a:rPr lang="hu-HU" sz="2800" b="1" dirty="0" err="1">
                <a:solidFill>
                  <a:srgbClr val="C00000"/>
                </a:solidFill>
              </a:rPr>
              <a:t>to</a:t>
            </a:r>
            <a:r>
              <a:rPr lang="hu-HU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>
                <a:solidFill>
                  <a:srgbClr val="C00000"/>
                </a:solidFill>
              </a:rPr>
              <a:t>Artificial Intelligence</a:t>
            </a:r>
            <a:endParaRPr lang="hu-H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191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535FA-279A-4A8F-A8E3-CE5C45CAF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A7952D-DA08-43DA-A43A-D8EA3405E13D}"/>
              </a:ext>
            </a:extLst>
          </p:cNvPr>
          <p:cNvSpPr txBox="1">
            <a:spLocks/>
          </p:cNvSpPr>
          <p:nvPr/>
        </p:nvSpPr>
        <p:spPr>
          <a:xfrm>
            <a:off x="18632" y="-102168"/>
            <a:ext cx="8153767" cy="1143000"/>
          </a:xfrm>
          <a:prstGeom prst="rect">
            <a:avLst/>
          </a:prstGeom>
        </p:spPr>
        <p:txBody>
          <a:bodyPr/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/>
              <a:t>Interaction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3</a:t>
            </a:r>
            <a:r>
              <a:rPr lang="hu-HU" baseline="30000" dirty="0"/>
              <a:t>rd</a:t>
            </a:r>
            <a:r>
              <a:rPr lang="hu-HU" dirty="0"/>
              <a:t> </a:t>
            </a:r>
            <a:r>
              <a:rPr lang="hu-HU" dirty="0" err="1"/>
              <a:t>kind</a:t>
            </a:r>
            <a:r>
              <a:rPr lang="hu-HU" dirty="0"/>
              <a:t>: </a:t>
            </a:r>
            <a:r>
              <a:rPr lang="hu-HU" dirty="0" err="1"/>
              <a:t>Robots</a:t>
            </a:r>
            <a:r>
              <a:rPr lang="hu-HU" dirty="0"/>
              <a:t/>
            </a:r>
            <a:br>
              <a:rPr lang="hu-HU" dirty="0"/>
            </a:br>
            <a:r>
              <a:rPr lang="en-US" sz="2800" b="1" dirty="0">
                <a:solidFill>
                  <a:srgbClr val="C00000"/>
                </a:solidFill>
              </a:rPr>
              <a:t>Making </a:t>
            </a:r>
            <a:r>
              <a:rPr lang="hu-HU" sz="2800" b="1" dirty="0" err="1">
                <a:solidFill>
                  <a:srgbClr val="C00000"/>
                </a:solidFill>
              </a:rPr>
              <a:t>Individuals</a:t>
            </a:r>
            <a:r>
              <a:rPr lang="hu-HU" sz="2800" b="1" dirty="0">
                <a:solidFill>
                  <a:srgbClr val="C00000"/>
                </a:solidFill>
              </a:rPr>
              <a:t> </a:t>
            </a:r>
            <a:r>
              <a:rPr lang="hu-HU" sz="2800" b="1" dirty="0" err="1">
                <a:solidFill>
                  <a:srgbClr val="C00000"/>
                </a:solidFill>
              </a:rPr>
              <a:t>Accessible</a:t>
            </a:r>
            <a:r>
              <a:rPr lang="hu-HU" sz="2800" b="1" dirty="0">
                <a:solidFill>
                  <a:srgbClr val="C00000"/>
                </a:solidFill>
              </a:rPr>
              <a:t> </a:t>
            </a:r>
            <a:r>
              <a:rPr lang="hu-HU" sz="2800" b="1" dirty="0" err="1">
                <a:solidFill>
                  <a:srgbClr val="C00000"/>
                </a:solidFill>
              </a:rPr>
              <a:t>to</a:t>
            </a:r>
            <a:r>
              <a:rPr lang="hu-HU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>
                <a:solidFill>
                  <a:srgbClr val="C00000"/>
                </a:solidFill>
              </a:rPr>
              <a:t>Artificial Intelligence</a:t>
            </a:r>
            <a:endParaRPr lang="hu-H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8446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hu-HU" sz="3300" dirty="0"/>
              <a:t>Learning </a:t>
            </a:r>
            <a:r>
              <a:rPr lang="hu-HU" sz="3300" dirty="0" err="1"/>
              <a:t>starts</a:t>
            </a:r>
            <a:r>
              <a:rPr lang="hu-HU" sz="3300" dirty="0"/>
              <a:t> </a:t>
            </a:r>
            <a:r>
              <a:rPr lang="hu-HU" sz="3300" dirty="0" err="1"/>
              <a:t>with</a:t>
            </a:r>
            <a:r>
              <a:rPr lang="hu-HU" sz="3300" dirty="0"/>
              <a:t> </a:t>
            </a:r>
            <a:r>
              <a:rPr lang="hu-HU" sz="3300" dirty="0" err="1"/>
              <a:t>anomaly</a:t>
            </a:r>
            <a:r>
              <a:rPr lang="hu-HU" sz="3300" dirty="0"/>
              <a:t> </a:t>
            </a:r>
            <a:r>
              <a:rPr lang="hu-HU" sz="3300" dirty="0" err="1"/>
              <a:t>detection</a:t>
            </a:r>
            <a:endParaRPr sz="3300" dirty="0"/>
          </a:p>
        </p:txBody>
      </p:sp>
      <p:sp>
        <p:nvSpPr>
          <p:cNvPr id="766" name="Shape 766"/>
          <p:cNvSpPr>
            <a:spLocks noGrp="1"/>
          </p:cNvSpPr>
          <p:nvPr>
            <p:ph type="body" idx="1"/>
          </p:nvPr>
        </p:nvSpPr>
        <p:spPr>
          <a:xfrm>
            <a:off x="323528" y="2078831"/>
            <a:ext cx="2664296" cy="46625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dirty="0"/>
              <a:t>scenario: system is randomly interrupted during task solving, without specifying what the "interrupt" means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dirty="0"/>
              <a:t>method: efficient sparse coding in </a:t>
            </a:r>
            <a:r>
              <a:rPr dirty="0" err="1"/>
              <a:t>regularised</a:t>
            </a:r>
            <a:r>
              <a:rPr dirty="0"/>
              <a:t> </a:t>
            </a:r>
            <a:r>
              <a:rPr dirty="0" err="1"/>
              <a:t>PCA</a:t>
            </a:r>
            <a:endParaRPr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dirty="0"/>
              <a:t>test setup finished, data recorded, methods implemented.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dirty="0"/>
              <a:t>methods must be </a:t>
            </a:r>
            <a:r>
              <a:rPr dirty="0" err="1"/>
              <a:t>optimised</a:t>
            </a:r>
            <a:r>
              <a:rPr dirty="0"/>
              <a:t> to solve the problem.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Temporal</a:t>
            </a:r>
            <a:r>
              <a:rPr lang="hu-HU" dirty="0"/>
              <a:t> </a:t>
            </a:r>
            <a:r>
              <a:rPr lang="hu-HU" dirty="0" err="1"/>
              <a:t>segmentation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9674" y="1196752"/>
            <a:ext cx="8368750" cy="5031448"/>
          </a:xfrm>
        </p:spPr>
        <p:txBody>
          <a:bodyPr/>
          <a:lstStyle/>
          <a:p>
            <a:r>
              <a:rPr lang="hu-HU" dirty="0" err="1"/>
              <a:t>Temporal</a:t>
            </a:r>
            <a:r>
              <a:rPr lang="hu-HU" dirty="0"/>
              <a:t> </a:t>
            </a:r>
            <a:r>
              <a:rPr lang="hu-HU" dirty="0" err="1"/>
              <a:t>segment</a:t>
            </a:r>
            <a:r>
              <a:rPr lang="hu-HU" dirty="0"/>
              <a:t>: constant (</a:t>
            </a:r>
            <a:r>
              <a:rPr lang="hu-HU" dirty="0" err="1"/>
              <a:t>coherent</a:t>
            </a:r>
            <a:r>
              <a:rPr lang="hu-HU" dirty="0"/>
              <a:t>, </a:t>
            </a:r>
            <a:r>
              <a:rPr lang="hu-HU" dirty="0" err="1"/>
              <a:t>invariant</a:t>
            </a:r>
            <a:r>
              <a:rPr lang="hu-HU" dirty="0"/>
              <a:t>) </a:t>
            </a:r>
            <a:r>
              <a:rPr lang="hu-HU" dirty="0" err="1"/>
              <a:t>behavior</a:t>
            </a:r>
            <a:r>
              <a:rPr lang="hu-HU" dirty="0"/>
              <a:t> over </a:t>
            </a:r>
            <a:r>
              <a:rPr lang="hu-HU" dirty="0" err="1"/>
              <a:t>time</a:t>
            </a:r>
            <a:r>
              <a:rPr lang="hu-HU" dirty="0"/>
              <a:t>.</a:t>
            </a:r>
          </a:p>
          <a:p>
            <a:r>
              <a:rPr lang="hu-HU" dirty="0" err="1"/>
              <a:t>Boundaries</a:t>
            </a:r>
            <a:r>
              <a:rPr lang="hu-HU" dirty="0"/>
              <a:t> of temporal </a:t>
            </a:r>
            <a:r>
              <a:rPr lang="hu-HU" dirty="0" err="1"/>
              <a:t>segment</a:t>
            </a:r>
            <a:r>
              <a:rPr lang="hu-HU" dirty="0"/>
              <a:t>: start and end </a:t>
            </a:r>
            <a:r>
              <a:rPr lang="hu-HU" dirty="0" err="1"/>
              <a:t>point</a:t>
            </a:r>
            <a:r>
              <a:rPr lang="hu-HU" dirty="0"/>
              <a:t>, </a:t>
            </a:r>
            <a:r>
              <a:rPr lang="hu-HU" dirty="0" err="1"/>
              <a:t>behavior</a:t>
            </a:r>
            <a:r>
              <a:rPr lang="hu-HU" dirty="0"/>
              <a:t> shift.</a:t>
            </a:r>
          </a:p>
          <a:p>
            <a:r>
              <a:rPr lang="hu-HU" dirty="0"/>
              <a:t>The </a:t>
            </a:r>
            <a:r>
              <a:rPr lang="hu-HU" dirty="0" err="1"/>
              <a:t>boundaries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segments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much</a:t>
            </a:r>
            <a:r>
              <a:rPr lang="hu-HU" dirty="0"/>
              <a:t> less </a:t>
            </a:r>
            <a:r>
              <a:rPr lang="hu-HU" dirty="0" err="1"/>
              <a:t>frequent</a:t>
            </a:r>
            <a:r>
              <a:rPr lang="hu-HU" dirty="0"/>
              <a:t> </a:t>
            </a:r>
            <a:r>
              <a:rPr lang="hu-HU" dirty="0" err="1"/>
              <a:t>than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inner</a:t>
            </a:r>
            <a:r>
              <a:rPr lang="hu-HU" dirty="0"/>
              <a:t> </a:t>
            </a:r>
            <a:r>
              <a:rPr lang="hu-HU" dirty="0" err="1"/>
              <a:t>points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segments</a:t>
            </a:r>
            <a:r>
              <a:rPr lang="hu-HU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 </a:t>
            </a:r>
            <a:r>
              <a:rPr lang="hu-HU" dirty="0" err="1"/>
              <a:t>boundaries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”sparse”.</a:t>
            </a:r>
          </a:p>
          <a:p>
            <a:r>
              <a:rPr lang="hu-HU" dirty="0" err="1"/>
              <a:t>Anomalies</a:t>
            </a:r>
            <a:r>
              <a:rPr lang="hu-HU" dirty="0"/>
              <a:t>: </a:t>
            </a:r>
            <a:r>
              <a:rPr lang="hu-HU" dirty="0" err="1"/>
              <a:t>model</a:t>
            </a:r>
            <a:r>
              <a:rPr lang="hu-HU" dirty="0"/>
              <a:t> </a:t>
            </a:r>
            <a:r>
              <a:rPr lang="hu-HU" dirty="0" err="1"/>
              <a:t>based</a:t>
            </a:r>
            <a:r>
              <a:rPr lang="hu-HU" dirty="0"/>
              <a:t> </a:t>
            </a:r>
            <a:r>
              <a:rPr lang="hu-HU" dirty="0" err="1"/>
              <a:t>outliers</a:t>
            </a:r>
            <a:r>
              <a:rPr lang="hu-HU" dirty="0"/>
              <a:t>, </a:t>
            </a:r>
            <a:r>
              <a:rPr lang="hu-HU" dirty="0" err="1"/>
              <a:t>much</a:t>
            </a:r>
            <a:r>
              <a:rPr lang="hu-HU" dirty="0"/>
              <a:t> less </a:t>
            </a:r>
            <a:r>
              <a:rPr lang="hu-HU" dirty="0" err="1"/>
              <a:t>frequent</a:t>
            </a:r>
            <a:r>
              <a:rPr lang="hu-HU" dirty="0"/>
              <a:t> </a:t>
            </a:r>
            <a:r>
              <a:rPr lang="hu-HU" dirty="0" err="1"/>
              <a:t>than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well</a:t>
            </a:r>
            <a:r>
              <a:rPr lang="hu-HU" dirty="0"/>
              <a:t> fitted </a:t>
            </a:r>
            <a:r>
              <a:rPr lang="hu-HU" dirty="0" err="1"/>
              <a:t>points</a:t>
            </a:r>
            <a:r>
              <a:rPr lang="hu-HU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 </a:t>
            </a:r>
            <a:r>
              <a:rPr lang="hu-HU" dirty="0" err="1"/>
              <a:t>anomalies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”sparse”.</a:t>
            </a:r>
          </a:p>
          <a:p>
            <a:endParaRPr lang="hu-HU" dirty="0"/>
          </a:p>
          <a:p>
            <a:endParaRPr lang="hu-HU" dirty="0"/>
          </a:p>
          <a:p>
            <a:endParaRPr lang="en-US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9" t="24793" r="16989" b="50810"/>
          <a:stretch/>
        </p:blipFill>
        <p:spPr>
          <a:xfrm>
            <a:off x="2916000" y="5227929"/>
            <a:ext cx="4032000" cy="720000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3201535" y="4507086"/>
            <a:ext cx="69583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/>
              <a:t>Math</a:t>
            </a:r>
            <a:r>
              <a:rPr lang="hu-HU" sz="1600" dirty="0"/>
              <a:t>: </a:t>
            </a:r>
            <a:r>
              <a:rPr lang="hu-HU" sz="1600" dirty="0" err="1"/>
              <a:t>solve</a:t>
            </a:r>
            <a:r>
              <a:rPr lang="hu-HU" sz="1600" dirty="0"/>
              <a:t> ℓ</a:t>
            </a:r>
            <a:r>
              <a:rPr lang="hu-HU" sz="1600" baseline="-25000" dirty="0"/>
              <a:t>1</a:t>
            </a:r>
            <a:r>
              <a:rPr lang="hu-HU" sz="1600" dirty="0"/>
              <a:t> </a:t>
            </a:r>
            <a:r>
              <a:rPr lang="hu-HU" sz="1600" dirty="0" err="1"/>
              <a:t>regularized</a:t>
            </a:r>
            <a:r>
              <a:rPr lang="hu-HU" sz="1600" dirty="0"/>
              <a:t> </a:t>
            </a:r>
            <a:r>
              <a:rPr lang="hu-HU" sz="1600" dirty="0" err="1"/>
              <a:t>convex</a:t>
            </a:r>
            <a:r>
              <a:rPr lang="hu-HU" sz="1600" dirty="0"/>
              <a:t> </a:t>
            </a:r>
            <a:r>
              <a:rPr lang="hu-HU" sz="1600" dirty="0" err="1"/>
              <a:t>optimization</a:t>
            </a:r>
            <a:r>
              <a:rPr lang="hu-HU" sz="1600" dirty="0"/>
              <a:t> </a:t>
            </a:r>
            <a:r>
              <a:rPr lang="hu-HU" sz="1600" dirty="0" err="1"/>
              <a:t>problem</a:t>
            </a:r>
            <a:r>
              <a:rPr lang="hu-HU" sz="1600" dirty="0"/>
              <a:t>.</a:t>
            </a:r>
          </a:p>
          <a:p>
            <a:r>
              <a:rPr lang="hu-HU" sz="1600" dirty="0" err="1"/>
              <a:t>Loss</a:t>
            </a:r>
            <a:r>
              <a:rPr lang="hu-HU" sz="1600" dirty="0"/>
              <a:t>: </a:t>
            </a:r>
            <a:r>
              <a:rPr lang="hu-HU" sz="1600" dirty="0" err="1"/>
              <a:t>reconstruction</a:t>
            </a:r>
            <a:r>
              <a:rPr lang="hu-HU" sz="1600" dirty="0"/>
              <a:t> </a:t>
            </a:r>
            <a:r>
              <a:rPr lang="hu-HU" sz="1600" dirty="0" err="1"/>
              <a:t>error</a:t>
            </a:r>
            <a:r>
              <a:rPr lang="hu-HU" sz="1600" dirty="0"/>
              <a:t> + </a:t>
            </a:r>
            <a:r>
              <a:rPr lang="hu-HU" sz="1600" dirty="0" err="1"/>
              <a:t>sparse</a:t>
            </a:r>
            <a:r>
              <a:rPr lang="hu-HU" sz="1600" dirty="0"/>
              <a:t> </a:t>
            </a:r>
            <a:r>
              <a:rPr lang="hu-HU" sz="1600" dirty="0" err="1"/>
              <a:t>edges</a:t>
            </a:r>
            <a:r>
              <a:rPr lang="hu-HU" sz="1600" dirty="0"/>
              <a:t> + </a:t>
            </a:r>
            <a:r>
              <a:rPr lang="hu-HU" sz="1600" dirty="0" err="1"/>
              <a:t>sparse</a:t>
            </a:r>
            <a:r>
              <a:rPr lang="hu-HU" sz="1600" dirty="0"/>
              <a:t> </a:t>
            </a:r>
            <a:r>
              <a:rPr lang="hu-HU" sz="1600" dirty="0" err="1"/>
              <a:t>anomalies</a:t>
            </a:r>
            <a:endParaRPr lang="hu-HU" sz="1600" dirty="0"/>
          </a:p>
          <a:p>
            <a:endParaRPr lang="hu-HU" sz="1600" dirty="0"/>
          </a:p>
          <a:p>
            <a:endParaRPr lang="hu-HU" sz="1600" dirty="0"/>
          </a:p>
          <a:p>
            <a:endParaRPr lang="hu-HU" sz="1600" dirty="0"/>
          </a:p>
          <a:p>
            <a:endParaRPr lang="hu-HU" sz="1600" dirty="0"/>
          </a:p>
          <a:p>
            <a:endParaRPr lang="hu-HU" sz="1600" dirty="0"/>
          </a:p>
          <a:p>
            <a:r>
              <a:rPr lang="hu-HU" sz="1600" dirty="0"/>
              <a:t>General </a:t>
            </a:r>
            <a:r>
              <a:rPr lang="hu-HU" sz="1600" dirty="0" err="1"/>
              <a:t>method</a:t>
            </a:r>
            <a:r>
              <a:rPr lang="hu-HU" sz="1600" dirty="0"/>
              <a:t>: </a:t>
            </a:r>
            <a:r>
              <a:rPr lang="hu-HU" sz="1600" dirty="0" err="1"/>
              <a:t>can</a:t>
            </a:r>
            <a:r>
              <a:rPr lang="hu-HU" sz="1600" dirty="0"/>
              <a:t> be </a:t>
            </a:r>
            <a:r>
              <a:rPr lang="hu-HU" sz="1600" dirty="0" err="1"/>
              <a:t>applied</a:t>
            </a:r>
            <a:r>
              <a:rPr lang="hu-HU" sz="1600" dirty="0"/>
              <a:t> 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b="1" dirty="0" err="1">
                <a:solidFill>
                  <a:srgbClr val="C00000"/>
                </a:solidFill>
              </a:rPr>
              <a:t>any</a:t>
            </a:r>
            <a:r>
              <a:rPr lang="hu-HU" sz="1600" b="1" dirty="0">
                <a:solidFill>
                  <a:srgbClr val="C00000"/>
                </a:solidFill>
              </a:rPr>
              <a:t> </a:t>
            </a:r>
            <a:r>
              <a:rPr lang="hu-HU" sz="1600" b="1" dirty="0" err="1">
                <a:solidFill>
                  <a:srgbClr val="C00000"/>
                </a:solidFill>
              </a:rPr>
              <a:t>temporal</a:t>
            </a:r>
            <a:r>
              <a:rPr lang="hu-HU" sz="1600" b="1" dirty="0">
                <a:solidFill>
                  <a:srgbClr val="C00000"/>
                </a:solidFill>
              </a:rPr>
              <a:t> </a:t>
            </a:r>
            <a:r>
              <a:rPr lang="hu-HU" sz="1600" b="1" dirty="0" err="1">
                <a:solidFill>
                  <a:srgbClr val="C00000"/>
                </a:solidFill>
              </a:rPr>
              <a:t>data</a:t>
            </a:r>
            <a:r>
              <a:rPr lang="hu-HU" sz="1600" dirty="0"/>
              <a:t>. </a:t>
            </a:r>
            <a:r>
              <a:rPr lang="hu-HU" sz="1600" b="1" dirty="0" err="1"/>
              <a:t>Unsupervised</a:t>
            </a:r>
            <a:r>
              <a:rPr lang="hu-HU" sz="1600" dirty="0"/>
              <a:t>.</a:t>
            </a:r>
          </a:p>
        </p:txBody>
      </p:sp>
      <p:cxnSp>
        <p:nvCxnSpPr>
          <p:cNvPr id="7" name="Egyenes összekötő nyíllal 6"/>
          <p:cNvCxnSpPr>
            <a:cxnSpLocks/>
          </p:cNvCxnSpPr>
          <p:nvPr/>
        </p:nvCxnSpPr>
        <p:spPr>
          <a:xfrm>
            <a:off x="3490546" y="4897315"/>
            <a:ext cx="343774" cy="52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nyíllal 8"/>
          <p:cNvCxnSpPr>
            <a:cxnSpLocks/>
          </p:cNvCxnSpPr>
          <p:nvPr/>
        </p:nvCxnSpPr>
        <p:spPr>
          <a:xfrm>
            <a:off x="5117123" y="4897315"/>
            <a:ext cx="285302" cy="52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/>
          <p:cNvCxnSpPr>
            <a:cxnSpLocks/>
          </p:cNvCxnSpPr>
          <p:nvPr/>
        </p:nvCxnSpPr>
        <p:spPr>
          <a:xfrm flipH="1">
            <a:off x="6594231" y="4897315"/>
            <a:ext cx="86488" cy="52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26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12572" y="259596"/>
            <a:ext cx="6665845" cy="1143000"/>
          </a:xfrm>
        </p:spPr>
        <p:txBody>
          <a:bodyPr lIns="0" rIns="0"/>
          <a:lstStyle/>
          <a:p>
            <a:r>
              <a:rPr lang="hu-HU" dirty="0" err="1"/>
              <a:t>Example</a:t>
            </a:r>
            <a:r>
              <a:rPr lang="hu-HU" dirty="0"/>
              <a:t>: </a:t>
            </a:r>
            <a:r>
              <a:rPr lang="hu-HU" dirty="0" err="1"/>
              <a:t>Driving</a:t>
            </a:r>
            <a:r>
              <a:rPr lang="hu-HU" dirty="0"/>
              <a:t> </a:t>
            </a:r>
            <a:r>
              <a:rPr lang="hu-HU" dirty="0" err="1"/>
              <a:t>scenario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Body </a:t>
            </a:r>
            <a:r>
              <a:rPr lang="hu-HU" dirty="0" err="1"/>
              <a:t>pose</a:t>
            </a:r>
            <a:r>
              <a:rPr lang="hu-HU" dirty="0"/>
              <a:t>: </a:t>
            </a:r>
            <a:r>
              <a:rPr lang="hu-HU" dirty="0" err="1"/>
              <a:t>coordinates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4 </a:t>
            </a:r>
            <a:r>
              <a:rPr lang="hu-HU" dirty="0" err="1"/>
              <a:t>wrists</a:t>
            </a:r>
            <a:r>
              <a:rPr lang="hu-HU" dirty="0"/>
              <a:t> and </a:t>
            </a:r>
            <a:r>
              <a:rPr lang="hu-HU" dirty="0" err="1"/>
              <a:t>for</a:t>
            </a:r>
            <a:r>
              <a:rPr lang="hu-HU" dirty="0"/>
              <a:t> 4 </a:t>
            </a:r>
            <a:r>
              <a:rPr lang="hu-HU" dirty="0" err="1"/>
              <a:t>elbows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/>
              <a:t>Result</a:t>
            </a:r>
            <a:r>
              <a:rPr lang="hu-HU" dirty="0"/>
              <a:t> of </a:t>
            </a:r>
            <a:r>
              <a:rPr lang="hu-HU" dirty="0" err="1"/>
              <a:t>segmentation</a:t>
            </a:r>
            <a:r>
              <a:rPr lang="hu-HU" dirty="0"/>
              <a:t> </a:t>
            </a:r>
            <a:r>
              <a:rPr lang="hu-HU" dirty="0" err="1"/>
              <a:t>using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temporal</a:t>
            </a:r>
            <a:r>
              <a:rPr lang="hu-HU" dirty="0"/>
              <a:t> </a:t>
            </a:r>
            <a:r>
              <a:rPr lang="hu-HU" dirty="0" err="1"/>
              <a:t>information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55" y="2010396"/>
            <a:ext cx="4320000" cy="3443888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58" y="2010397"/>
            <a:ext cx="4367567" cy="3443888"/>
          </a:xfrm>
          <a:prstGeom prst="rect">
            <a:avLst/>
          </a:prstGeom>
        </p:spPr>
      </p:pic>
      <p:grpSp>
        <p:nvGrpSpPr>
          <p:cNvPr id="12" name="Csoportba foglalás 11"/>
          <p:cNvGrpSpPr/>
          <p:nvPr/>
        </p:nvGrpSpPr>
        <p:grpSpPr>
          <a:xfrm>
            <a:off x="5719007" y="4067449"/>
            <a:ext cx="1031702" cy="1076080"/>
            <a:chOff x="5719007" y="4067449"/>
            <a:chExt cx="1031702" cy="1076080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4818" y="4423529"/>
              <a:ext cx="954193" cy="720000"/>
            </a:xfrm>
            <a:prstGeom prst="rect">
              <a:avLst/>
            </a:prstGeom>
          </p:spPr>
        </p:pic>
        <p:sp>
          <p:nvSpPr>
            <p:cNvPr id="11" name="Szövegdoboz 10"/>
            <p:cNvSpPr txBox="1"/>
            <p:nvPr/>
          </p:nvSpPr>
          <p:spPr>
            <a:xfrm>
              <a:off x="5719007" y="4067449"/>
              <a:ext cx="1031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 err="1"/>
                <a:t>Drinking</a:t>
              </a:r>
              <a:endParaRPr lang="en-US" dirty="0"/>
            </a:p>
          </p:txBody>
        </p:sp>
      </p:grpSp>
      <p:grpSp>
        <p:nvGrpSpPr>
          <p:cNvPr id="13" name="Csoportba foglalás 12"/>
          <p:cNvGrpSpPr/>
          <p:nvPr/>
        </p:nvGrpSpPr>
        <p:grpSpPr>
          <a:xfrm>
            <a:off x="6804599" y="4022910"/>
            <a:ext cx="1031702" cy="1113611"/>
            <a:chOff x="6804599" y="4022910"/>
            <a:chExt cx="1031702" cy="1113611"/>
          </a:xfrm>
        </p:grpSpPr>
        <p:pic>
          <p:nvPicPr>
            <p:cNvPr id="9" name="Kép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2800" y="4022910"/>
              <a:ext cx="641373" cy="720000"/>
            </a:xfrm>
            <a:prstGeom prst="rect">
              <a:avLst/>
            </a:prstGeom>
          </p:spPr>
        </p:pic>
        <p:sp>
          <p:nvSpPr>
            <p:cNvPr id="14" name="Szövegdoboz 13"/>
            <p:cNvSpPr txBox="1"/>
            <p:nvPr/>
          </p:nvSpPr>
          <p:spPr>
            <a:xfrm>
              <a:off x="6804599" y="4767189"/>
              <a:ext cx="1031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Texting</a:t>
              </a:r>
              <a:endParaRPr lang="en-US" dirty="0"/>
            </a:p>
          </p:txBody>
        </p:sp>
      </p:grpSp>
      <p:grpSp>
        <p:nvGrpSpPr>
          <p:cNvPr id="16" name="Csoportba foglalás 15"/>
          <p:cNvGrpSpPr/>
          <p:nvPr/>
        </p:nvGrpSpPr>
        <p:grpSpPr>
          <a:xfrm>
            <a:off x="7607226" y="3392772"/>
            <a:ext cx="1031702" cy="1092228"/>
            <a:chOff x="7607226" y="3392772"/>
            <a:chExt cx="1031702" cy="1092228"/>
          </a:xfrm>
        </p:grpSpPr>
        <p:pic>
          <p:nvPicPr>
            <p:cNvPr id="7" name="Kép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0935" y="3392772"/>
              <a:ext cx="724285" cy="720000"/>
            </a:xfrm>
            <a:prstGeom prst="rect">
              <a:avLst/>
            </a:prstGeom>
          </p:spPr>
        </p:pic>
        <p:sp>
          <p:nvSpPr>
            <p:cNvPr id="15" name="Szövegdoboz 14"/>
            <p:cNvSpPr txBox="1"/>
            <p:nvPr/>
          </p:nvSpPr>
          <p:spPr>
            <a:xfrm>
              <a:off x="7607226" y="4115668"/>
              <a:ext cx="1031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 err="1"/>
                <a:t>Phoning</a:t>
              </a:r>
              <a:endParaRPr lang="en-US" dirty="0"/>
            </a:p>
          </p:txBody>
        </p:sp>
      </p:grpSp>
      <p:grpSp>
        <p:nvGrpSpPr>
          <p:cNvPr id="21" name="Csoportba foglalás 20"/>
          <p:cNvGrpSpPr/>
          <p:nvPr/>
        </p:nvGrpSpPr>
        <p:grpSpPr>
          <a:xfrm>
            <a:off x="5513192" y="2582910"/>
            <a:ext cx="1217639" cy="1089331"/>
            <a:chOff x="5513192" y="2582910"/>
            <a:chExt cx="1217639" cy="1089331"/>
          </a:xfrm>
        </p:grpSpPr>
        <p:pic>
          <p:nvPicPr>
            <p:cNvPr id="10" name="Kép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3719" y="2582910"/>
              <a:ext cx="1063072" cy="720000"/>
            </a:xfrm>
            <a:prstGeom prst="rect">
              <a:avLst/>
            </a:prstGeom>
          </p:spPr>
        </p:pic>
        <p:sp>
          <p:nvSpPr>
            <p:cNvPr id="18" name="Szövegdoboz 17"/>
            <p:cNvSpPr txBox="1"/>
            <p:nvPr/>
          </p:nvSpPr>
          <p:spPr>
            <a:xfrm>
              <a:off x="5513192" y="3302909"/>
              <a:ext cx="1217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 err="1"/>
                <a:t>Searching</a:t>
              </a:r>
              <a:endParaRPr lang="en-US" dirty="0"/>
            </a:p>
          </p:txBody>
        </p:sp>
      </p:grpSp>
      <p:grpSp>
        <p:nvGrpSpPr>
          <p:cNvPr id="17" name="Csoportba foglalás 16"/>
          <p:cNvGrpSpPr/>
          <p:nvPr/>
        </p:nvGrpSpPr>
        <p:grpSpPr>
          <a:xfrm>
            <a:off x="4561120" y="3302910"/>
            <a:ext cx="1032989" cy="1055939"/>
            <a:chOff x="4561120" y="3302910"/>
            <a:chExt cx="1032989" cy="1055939"/>
          </a:xfrm>
        </p:grpSpPr>
        <p:pic>
          <p:nvPicPr>
            <p:cNvPr id="8" name="Kép 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15"/>
            <a:stretch/>
          </p:blipFill>
          <p:spPr>
            <a:xfrm>
              <a:off x="4561120" y="3302910"/>
              <a:ext cx="973720" cy="720000"/>
            </a:xfrm>
            <a:prstGeom prst="rect">
              <a:avLst/>
            </a:prstGeom>
          </p:spPr>
        </p:pic>
        <p:sp>
          <p:nvSpPr>
            <p:cNvPr id="19" name="Szövegdoboz 18"/>
            <p:cNvSpPr txBox="1"/>
            <p:nvPr/>
          </p:nvSpPr>
          <p:spPr>
            <a:xfrm>
              <a:off x="4562407" y="3989517"/>
              <a:ext cx="1031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 err="1"/>
                <a:t>Talking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912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6CE60-7747-416C-A3F0-F885EEC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3300" dirty="0" err="1"/>
              <a:t>Many</a:t>
            </a:r>
            <a:r>
              <a:rPr lang="hu-HU" sz="3300" dirty="0"/>
              <a:t> </a:t>
            </a:r>
            <a:r>
              <a:rPr lang="hu-HU" sz="3300" dirty="0" err="1"/>
              <a:t>robots</a:t>
            </a:r>
            <a:r>
              <a:rPr lang="hu-HU" sz="3300" dirty="0"/>
              <a:t> + </a:t>
            </a:r>
            <a:r>
              <a:rPr lang="hu-HU" sz="3300" dirty="0" err="1"/>
              <a:t>humans</a:t>
            </a:r>
            <a:endParaRPr lang="hu-HU" sz="33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FFF61-4BB8-4D47-AD34-88C7F6803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91831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Cover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13410</TotalTime>
  <Words>336</Words>
  <Application>Microsoft Office PowerPoint</Application>
  <PresentationFormat>Diavetítés a képernyőre (4:3 oldalarány)</PresentationFormat>
  <Paragraphs>100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22" baseType="lpstr">
      <vt:lpstr>Arial</vt:lpstr>
      <vt:lpstr>Calibri</vt:lpstr>
      <vt:lpstr>Helvetica</vt:lpstr>
      <vt:lpstr>Helvetica Neue</vt:lpstr>
      <vt:lpstr>Helvetica Neue Light</vt:lpstr>
      <vt:lpstr>Palatino Linotype</vt:lpstr>
      <vt:lpstr>Titillium</vt:lpstr>
      <vt:lpstr>Titillium Lt</vt:lpstr>
      <vt:lpstr>Wingdings</vt:lpstr>
      <vt:lpstr>White Cover</vt:lpstr>
      <vt:lpstr>Lecture 10  Human-machine interaction</vt:lpstr>
      <vt:lpstr>PowerPoint-bemutató</vt:lpstr>
      <vt:lpstr>What is missing?</vt:lpstr>
      <vt:lpstr>PowerPoint-bemutató</vt:lpstr>
      <vt:lpstr>PowerPoint-bemutató</vt:lpstr>
      <vt:lpstr>Learning starts with anomaly detection</vt:lpstr>
      <vt:lpstr>Temporal segmentation</vt:lpstr>
      <vt:lpstr>Example: Driving scenario</vt:lpstr>
      <vt:lpstr>Many robots + humans</vt:lpstr>
      <vt:lpstr>PowerPoint-bemutató</vt:lpstr>
      <vt:lpstr>PowerPoint-bemutató</vt:lpstr>
      <vt:lpstr>PowerPoint-bemutató</vt:lpstr>
    </vt:vector>
  </TitlesOfParts>
  <Company>Ecorys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András Lőrincz</dc:creator>
  <cp:lastModifiedBy>Petrosz</cp:lastModifiedBy>
  <cp:revision>796</cp:revision>
  <dcterms:created xsi:type="dcterms:W3CDTF">2014-10-20T08:54:53Z</dcterms:created>
  <dcterms:modified xsi:type="dcterms:W3CDTF">2020-12-16T13:33:58Z</dcterms:modified>
</cp:coreProperties>
</file>